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1"/>
  </p:notesMasterIdLst>
  <p:handoutMasterIdLst>
    <p:handoutMasterId r:id="rId32"/>
  </p:handoutMasterIdLst>
  <p:sldIdLst>
    <p:sldId id="256" r:id="rId3"/>
    <p:sldId id="266" r:id="rId4"/>
    <p:sldId id="310" r:id="rId5"/>
    <p:sldId id="292" r:id="rId6"/>
    <p:sldId id="295" r:id="rId7"/>
    <p:sldId id="257" r:id="rId8"/>
    <p:sldId id="309" r:id="rId9"/>
    <p:sldId id="276" r:id="rId10"/>
    <p:sldId id="286" r:id="rId11"/>
    <p:sldId id="258" r:id="rId12"/>
    <p:sldId id="277" r:id="rId13"/>
    <p:sldId id="296" r:id="rId14"/>
    <p:sldId id="259" r:id="rId15"/>
    <p:sldId id="261" r:id="rId16"/>
    <p:sldId id="278" r:id="rId17"/>
    <p:sldId id="297" r:id="rId18"/>
    <p:sldId id="298" r:id="rId19"/>
    <p:sldId id="299" r:id="rId20"/>
    <p:sldId id="282" r:id="rId21"/>
    <p:sldId id="304" r:id="rId22"/>
    <p:sldId id="284" r:id="rId23"/>
    <p:sldId id="285" r:id="rId24"/>
    <p:sldId id="305" r:id="rId25"/>
    <p:sldId id="306" r:id="rId26"/>
    <p:sldId id="307" r:id="rId27"/>
    <p:sldId id="308"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799" autoAdjust="0"/>
  </p:normalViewPr>
  <p:slideViewPr>
    <p:cSldViewPr snapToGrid="0">
      <p:cViewPr>
        <p:scale>
          <a:sx n="87" d="100"/>
          <a:sy n="87" d="100"/>
        </p:scale>
        <p:origin x="-1166"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EE0A6B-0DBF-524B-9E6A-903E52E21D83}" type="datetimeFigureOut">
              <a:rPr lang="en-US" smtClean="0"/>
              <a:t>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C4792F-5921-2643-B1DD-88DFE1C93E7D}" type="slidenum">
              <a:rPr lang="en-US" smtClean="0"/>
              <a:t>‹#›</a:t>
            </a:fld>
            <a:endParaRPr lang="en-US"/>
          </a:p>
        </p:txBody>
      </p:sp>
    </p:spTree>
    <p:extLst>
      <p:ext uri="{BB962C8B-B14F-4D97-AF65-F5344CB8AC3E}">
        <p14:creationId xmlns:p14="http://schemas.microsoft.com/office/powerpoint/2010/main" val="37131222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F255-5B29-4619-ABF7-E7AAD6C36657}" type="datetimeFigureOut">
              <a:rPr lang="en-US" smtClean="0"/>
              <a:t>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14</a:t>
            </a:fld>
            <a:endParaRPr lang="en-US"/>
          </a:p>
        </p:txBody>
      </p:sp>
    </p:spTree>
    <p:extLst>
      <p:ext uri="{BB962C8B-B14F-4D97-AF65-F5344CB8AC3E}">
        <p14:creationId xmlns:p14="http://schemas.microsoft.com/office/powerpoint/2010/main" val="224522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Tree>
    <p:extLst>
      <p:ext uri="{BB962C8B-B14F-4D97-AF65-F5344CB8AC3E}">
        <p14:creationId xmlns:p14="http://schemas.microsoft.com/office/powerpoint/2010/main" val="391323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16</a:t>
            </a:fld>
            <a:endParaRPr lang="en-US"/>
          </a:p>
        </p:txBody>
      </p:sp>
    </p:spTree>
    <p:extLst>
      <p:ext uri="{BB962C8B-B14F-4D97-AF65-F5344CB8AC3E}">
        <p14:creationId xmlns:p14="http://schemas.microsoft.com/office/powerpoint/2010/main" val="117882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22</a:t>
            </a:fld>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Tree>
    <p:extLst>
      <p:ext uri="{BB962C8B-B14F-4D97-AF65-F5344CB8AC3E}">
        <p14:creationId xmlns:p14="http://schemas.microsoft.com/office/powerpoint/2010/main" val="105857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11</a:t>
            </a:fld>
            <a:endParaRPr lang="en-US"/>
          </a:p>
        </p:txBody>
      </p:sp>
    </p:spTree>
    <p:extLst>
      <p:ext uri="{BB962C8B-B14F-4D97-AF65-F5344CB8AC3E}">
        <p14:creationId xmlns:p14="http://schemas.microsoft.com/office/powerpoint/2010/main" val="161620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Tree>
    <p:extLst>
      <p:ext uri="{BB962C8B-B14F-4D97-AF65-F5344CB8AC3E}">
        <p14:creationId xmlns:p14="http://schemas.microsoft.com/office/powerpoint/2010/main" val="346464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FCF5127-A059-2B48-B1DF-286B768DE610}" type="datetime1">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761DBD7-78EA-B04C-8B06-83059F138743}" type="datetime1">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8579629-E897-6346-ADC9-943836D5DA95}"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5C24702-8BA7-0043-BD96-1B4A550C68B0}"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2C94DFB-A2E9-F14D-87AE-6B63EDC60982}"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7CB51F6-8961-BF4B-97C9-4110BBB608A4}"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32E5702-5849-304D-9DC6-04312C2C1D70}"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F60E2FB-42AC-9B49-AD5A-DBA85833D615}"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D40C25-F199-6741-9DC9-01DFEE948839}"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8B6FBA7-6B95-EE4C-A892-4CFEDF77BEE0}"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06D4194-354E-B24C-BD87-6587C7A5DF6E}" type="datetime1">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7"/>
              </a:buBlip>
            </a:lvl1pPr>
            <a:lvl2pPr>
              <a:buBlip>
                <a:blip r:embed="rId7"/>
              </a:buBlip>
            </a:lvl2pPr>
            <a:lvl3pPr>
              <a:buBlip>
                <a:blip r:embed="rId7"/>
              </a:buBlip>
            </a:lvl3pPr>
            <a:lvl4pPr>
              <a:buBlip>
                <a:blip r:embed="rId7"/>
              </a:buBlip>
            </a:lvl4pPr>
            <a:lvl5pPr>
              <a:buBlip>
                <a:blip r:embed="rId7"/>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Lst>
  <p:transition spd="med"/>
  <p:hf hdr="0" ftr="0" dt="0"/>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0" y="6218526"/>
            <a:ext cx="462738" cy="365125"/>
          </a:xfrm>
          <a:prstGeom prst="rect">
            <a:avLst/>
          </a:prstGeom>
        </p:spPr>
        <p:txBody>
          <a:bodyPr vert="horz" lIns="91440" tIns="45720" rIns="91440" bIns="45720" rtlCol="0" anchor="ctr"/>
          <a:lstStyle>
            <a:lvl1pPr algn="r">
              <a:defRPr sz="1200">
                <a:solidFill>
                  <a:srgbClr val="FFFFFF"/>
                </a:solidFill>
              </a:defRPr>
            </a:lvl1pPr>
          </a:lstStyle>
          <a:p>
            <a:fld id="{D64212AE-C6D7-4DAE-B05A-60F3647E62E0}" type="slidenum">
              <a:rPr lang="en-US" smtClean="0"/>
              <a:pPr/>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diabetes.org/living-with-diabetes/complications/foot-complications/" TargetMode="External"/><Relationship Id="rId2" Type="http://schemas.openxmlformats.org/officeDocument/2006/relationships/hyperlink" Target="http://www.diabetes.org/living-with-diabetes/complications/skin-complications.html"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diabetes.org/" TargetMode="External"/><Relationship Id="rId2" Type="http://schemas.openxmlformats.org/officeDocument/2006/relationships/hyperlink" Target="http://www.diabetes.org/living-with-diabetes/recently-diagnosed/where-do-i-begin/weight-loss.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dirty="0" smtClean="0"/>
              <a:t>March 2017</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
        <p:nvSpPr>
          <p:cNvPr id="5" name="Slide Number Placeholder 4"/>
          <p:cNvSpPr>
            <a:spLocks noGrp="1"/>
          </p:cNvSpPr>
          <p:nvPr>
            <p:ph type="sldNum" sz="quarter" idx="12"/>
          </p:nvPr>
        </p:nvSpPr>
        <p:spPr/>
        <p:txBody>
          <a:bodyPr/>
          <a:lstStyle/>
          <a:p>
            <a:fld id="{D64212AE-C6D7-4DAE-B05A-60F3647E62E0}" type="slidenum">
              <a:rPr lang="en-US" smtClean="0"/>
              <a:t>1</a:t>
            </a:fld>
            <a:endParaRPr lang="en-US"/>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94938"/>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97867" y="325497"/>
            <a:ext cx="2915857" cy="769441"/>
          </a:xfrm>
          <a:prstGeom prst="rect">
            <a:avLst/>
          </a:prstGeom>
          <a:noFill/>
        </p:spPr>
        <p:txBody>
          <a:bodyPr wrap="none" rtlCol="0">
            <a:spAutoFit/>
          </a:bodyPr>
          <a:lstStyle/>
          <a:p>
            <a:r>
              <a:rPr lang="en-US" sz="4400" b="1" dirty="0" smtClean="0">
                <a:solidFill>
                  <a:schemeClr val="bg1"/>
                </a:solidFill>
              </a:rPr>
              <a:t>Discussion I</a:t>
            </a:r>
            <a:endParaRPr lang="en-US" sz="4400" b="1" dirty="0">
              <a:solidFill>
                <a:schemeClr val="bg1"/>
              </a:solidFill>
            </a:endParaRPr>
          </a:p>
        </p:txBody>
      </p:sp>
      <p:sp>
        <p:nvSpPr>
          <p:cNvPr id="8" name="TextBox 7"/>
          <p:cNvSpPr txBox="1"/>
          <p:nvPr/>
        </p:nvSpPr>
        <p:spPr>
          <a:xfrm>
            <a:off x="302268" y="1128644"/>
            <a:ext cx="4269732" cy="4893647"/>
          </a:xfrm>
          <a:prstGeom prst="rect">
            <a:avLst/>
          </a:prstGeom>
          <a:noFill/>
        </p:spPr>
        <p:txBody>
          <a:bodyPr wrap="square" rtlCol="0">
            <a:spAutoFit/>
          </a:bodyPr>
          <a:lstStyle/>
          <a:p>
            <a:pPr lvl="0"/>
            <a:r>
              <a:rPr lang="en-US" sz="2400" dirty="0" smtClean="0"/>
              <a:t>You have just received your income tax refund and your daughter reminds you that the family is due for a new TV.  You argue that the TV you have is only three years old and, with the MTA dish, it meets the family’s needs.  Your daughter, on the other hand, says there are now 3D, Hi-Definition and Smart TVs that will be compatible with future technologies.  </a:t>
            </a:r>
            <a:endParaRPr lang="en-US" sz="2400" dirty="0"/>
          </a:p>
        </p:txBody>
      </p:sp>
      <p:sp>
        <p:nvSpPr>
          <p:cNvPr id="4" name="Slide Number Placeholder 3"/>
          <p:cNvSpPr>
            <a:spLocks noGrp="1"/>
          </p:cNvSpPr>
          <p:nvPr>
            <p:ph type="sldNum" sz="quarter" idx="12"/>
          </p:nvPr>
        </p:nvSpPr>
        <p:spPr/>
        <p:txBody>
          <a:bodyPr/>
          <a:lstStyle/>
          <a:p>
            <a:fld id="{D64212AE-C6D7-4DAE-B05A-60F3647E62E0}" type="slidenum">
              <a:rPr lang="en-US" smtClean="0"/>
              <a:t>10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3880" y="1225460"/>
            <a:ext cx="4572000" cy="4700016"/>
          </a:xfrm>
          <a:prstGeom prst="rect">
            <a:avLst/>
          </a:prstGeom>
        </p:spPr>
      </p:pic>
    </p:spTree>
    <p:extLst>
      <p:ext uri="{BB962C8B-B14F-4D97-AF65-F5344CB8AC3E}">
        <p14:creationId xmlns:p14="http://schemas.microsoft.com/office/powerpoint/2010/main" val="190427911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171498" y="1572651"/>
            <a:ext cx="8218420" cy="4524315"/>
          </a:xfrm>
          <a:prstGeom prst="rect">
            <a:avLst/>
          </a:prstGeom>
          <a:noFill/>
        </p:spPr>
        <p:txBody>
          <a:bodyPr wrap="square" rtlCol="0">
            <a:spAutoFit/>
          </a:bodyPr>
          <a:lstStyle/>
          <a:p>
            <a:pPr lvl="1"/>
            <a:r>
              <a:rPr lang="en-US" sz="2400" dirty="0" smtClean="0"/>
              <a:t>Option 1: Tell your daughter to research which TV is best to purchase, which will best serve the future. </a:t>
            </a:r>
          </a:p>
          <a:p>
            <a:pPr lvl="1"/>
            <a:endParaRPr lang="en-US" sz="2400" dirty="0"/>
          </a:p>
          <a:p>
            <a:pPr lvl="1"/>
            <a:r>
              <a:rPr lang="en-US" sz="2400" dirty="0"/>
              <a:t>Option </a:t>
            </a:r>
            <a:r>
              <a:rPr lang="en-US" sz="2400" dirty="0" smtClean="0"/>
              <a:t>2: Tell your daughter if she really wants a new TV, she’s got to chip-in 50% for it.</a:t>
            </a:r>
          </a:p>
          <a:p>
            <a:pPr lvl="1"/>
            <a:endParaRPr lang="en-US" sz="2400" dirty="0"/>
          </a:p>
          <a:p>
            <a:pPr lvl="1"/>
            <a:r>
              <a:rPr lang="en-US" sz="2400" dirty="0" smtClean="0"/>
              <a:t>Option 3: Convey to your daughter that the current TV is adequate.  There is more blessing if the tax return goes towards one of the </a:t>
            </a:r>
            <a:r>
              <a:rPr lang="en-US" sz="2400" dirty="0" err="1" smtClean="0"/>
              <a:t>Jama’at’s</a:t>
            </a:r>
            <a:r>
              <a:rPr lang="en-US" sz="2400" dirty="0" smtClean="0"/>
              <a:t> funds.</a:t>
            </a:r>
          </a:p>
          <a:p>
            <a:pPr lvl="1"/>
            <a:endParaRPr lang="en-US" sz="2400" dirty="0"/>
          </a:p>
          <a:p>
            <a:pPr lvl="1"/>
            <a:r>
              <a:rPr lang="en-US" sz="2400" dirty="0" smtClean="0"/>
              <a:t>Option 4: any other response</a:t>
            </a:r>
          </a:p>
          <a:p>
            <a:pPr lvl="1"/>
            <a:endParaRPr lang="en-US" sz="2400" dirty="0"/>
          </a:p>
        </p:txBody>
      </p:sp>
      <p:sp>
        <p:nvSpPr>
          <p:cNvPr id="6" name="Rectangle 5"/>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11</a:t>
            </a:fld>
            <a:endParaRPr lang="en-US"/>
          </a:p>
        </p:txBody>
      </p:sp>
    </p:spTree>
    <p:extLst>
      <p:ext uri="{BB962C8B-B14F-4D97-AF65-F5344CB8AC3E}">
        <p14:creationId xmlns:p14="http://schemas.microsoft.com/office/powerpoint/2010/main" val="416993745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66632"/>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The </a:t>
            </a:r>
            <a:r>
              <a:rPr lang="en-US" sz="2400" dirty="0">
                <a:solidFill>
                  <a:schemeClr val="tx1"/>
                </a:solidFill>
              </a:rPr>
              <a:t>remarkable material progress of the current age has been more than counterbalanced by its deplorable spiritual decline, to the extent that the souls of men have lost their ability even to grasp obvious truths.  It is apparent from a close study of humanity that a hidden and formidable force is pulling it downwards, and man is swiftly being dragged into a pit which is termed </a:t>
            </a:r>
            <a:r>
              <a:rPr lang="en-US" sz="2400" dirty="0" err="1">
                <a:solidFill>
                  <a:schemeClr val="tx1"/>
                </a:solidFill>
              </a:rPr>
              <a:t>Asfalus</a:t>
            </a:r>
            <a:r>
              <a:rPr lang="en-US" sz="2400" dirty="0">
                <a:solidFill>
                  <a:schemeClr val="tx1"/>
                </a:solidFill>
              </a:rPr>
              <a:t> </a:t>
            </a:r>
            <a:r>
              <a:rPr lang="en-US" sz="2400" dirty="0" err="1">
                <a:solidFill>
                  <a:schemeClr val="tx1"/>
                </a:solidFill>
              </a:rPr>
              <a:t>Safilin</a:t>
            </a:r>
            <a:r>
              <a:rPr lang="en-US" sz="2400" dirty="0">
                <a:solidFill>
                  <a:schemeClr val="tx1"/>
                </a:solidFill>
              </a:rPr>
              <a:t> (the lowest of the low).  Such a complete change has come over the intellects of men that they have come to admire and praise things which are abhorrent and detestable to the spiritual eye.  Pure truths are laughed at and ridiculed, and complete submission to God is looked upon as an absurdity</a:t>
            </a:r>
            <a:r>
              <a:rPr lang="en-US" sz="2400" i="1" dirty="0">
                <a:solidFill>
                  <a:schemeClr val="tx1"/>
                </a:solidFill>
              </a:rPr>
              <a:t>.</a:t>
            </a:r>
            <a:endParaRPr lang="en-US" sz="2400" dirty="0">
              <a:solidFill>
                <a:schemeClr val="tx1"/>
              </a:solidFill>
            </a:endParaRPr>
          </a:p>
          <a:p>
            <a:pPr algn="just"/>
            <a:endParaRPr lang="en-US" sz="2400" dirty="0">
              <a:solidFill>
                <a:schemeClr val="tx1"/>
              </a:solidFill>
            </a:endParaRPr>
          </a:p>
          <a:p>
            <a:pPr algn="r"/>
            <a:r>
              <a:rPr lang="en-US" sz="2400" i="1" dirty="0" smtClean="0">
                <a:solidFill>
                  <a:schemeClr val="tx1"/>
                </a:solidFill>
              </a:rPr>
              <a:t>How to be free from sin, by </a:t>
            </a:r>
            <a:r>
              <a:rPr lang="en-US" sz="2400" i="1" smtClean="0">
                <a:solidFill>
                  <a:schemeClr val="tx1"/>
                </a:solidFill>
              </a:rPr>
              <a:t>Promised Messiah (as)</a:t>
            </a:r>
            <a:endParaRPr lang="en-US" sz="2400" i="1" dirty="0">
              <a:solidFill>
                <a:srgbClr val="FF0000"/>
              </a:solidFill>
            </a:endParaRPr>
          </a:p>
        </p:txBody>
      </p:sp>
      <p:sp>
        <p:nvSpPr>
          <p:cNvPr id="5" name="TextBox 4"/>
          <p:cNvSpPr txBox="1"/>
          <p:nvPr/>
        </p:nvSpPr>
        <p:spPr>
          <a:xfrm>
            <a:off x="3469350" y="435042"/>
            <a:ext cx="552101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Promised </a:t>
            </a:r>
            <a:r>
              <a:rPr lang="en-US" sz="2400" b="1" dirty="0" err="1" smtClean="0">
                <a:solidFill>
                  <a:schemeClr val="bg1"/>
                </a:solidFill>
              </a:rPr>
              <a:t>Messian</a:t>
            </a:r>
            <a:r>
              <a:rPr lang="en-US" sz="2400" b="1" dirty="0" smtClean="0">
                <a:solidFill>
                  <a:schemeClr val="bg1"/>
                </a:solidFill>
              </a:rPr>
              <a:t> (as)</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12</a:t>
            </a:fld>
            <a:endParaRPr lang="en-US"/>
          </a:p>
        </p:txBody>
      </p:sp>
    </p:spTree>
    <p:extLst>
      <p:ext uri="{BB962C8B-B14F-4D97-AF65-F5344CB8AC3E}">
        <p14:creationId xmlns:p14="http://schemas.microsoft.com/office/powerpoint/2010/main" val="845820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22754"/>
            <a:ext cx="9144000" cy="5080865"/>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91030" y="317797"/>
            <a:ext cx="3066289" cy="769441"/>
          </a:xfrm>
          <a:prstGeom prst="rect">
            <a:avLst/>
          </a:prstGeom>
          <a:noFill/>
        </p:spPr>
        <p:txBody>
          <a:bodyPr wrap="none" rtlCol="0">
            <a:spAutoFit/>
          </a:bodyPr>
          <a:lstStyle/>
          <a:p>
            <a:r>
              <a:rPr lang="en-US" sz="4400" b="1" dirty="0" smtClean="0">
                <a:solidFill>
                  <a:schemeClr val="bg1"/>
                </a:solidFill>
              </a:rPr>
              <a:t>Discussion II</a:t>
            </a:r>
            <a:endParaRPr lang="en-US" sz="4400" b="1" dirty="0">
              <a:solidFill>
                <a:schemeClr val="bg1"/>
              </a:solidFill>
            </a:endParaRPr>
          </a:p>
        </p:txBody>
      </p:sp>
      <p:sp>
        <p:nvSpPr>
          <p:cNvPr id="7" name="TextBox 6"/>
          <p:cNvSpPr txBox="1"/>
          <p:nvPr/>
        </p:nvSpPr>
        <p:spPr>
          <a:xfrm>
            <a:off x="4188603" y="1284727"/>
            <a:ext cx="4769053" cy="4401205"/>
          </a:xfrm>
          <a:prstGeom prst="rect">
            <a:avLst/>
          </a:prstGeom>
          <a:noFill/>
        </p:spPr>
        <p:txBody>
          <a:bodyPr wrap="square" rtlCol="0">
            <a:spAutoFit/>
          </a:bodyPr>
          <a:lstStyle/>
          <a:p>
            <a:pPr lvl="0"/>
            <a:r>
              <a:rPr lang="en-US" sz="2800" dirty="0" smtClean="0"/>
              <a:t>Your daughter’s first grade class is holding a Halloween party during school where all the students are invited to wear costumes.  Your daughter innocently asks you if she can dress as one of the Disney princesses for the Halloween party.  Her friends are also going as Disney princesses. </a:t>
            </a:r>
          </a:p>
        </p:txBody>
      </p:sp>
      <p:sp>
        <p:nvSpPr>
          <p:cNvPr id="3" name="Slide Number Placeholder 2"/>
          <p:cNvSpPr>
            <a:spLocks noGrp="1"/>
          </p:cNvSpPr>
          <p:nvPr>
            <p:ph type="sldNum" sz="quarter" idx="12"/>
          </p:nvPr>
        </p:nvSpPr>
        <p:spPr/>
        <p:txBody>
          <a:bodyPr/>
          <a:lstStyle/>
          <a:p>
            <a:fld id="{D64212AE-C6D7-4DAE-B05A-60F3647E62E0}" type="slidenum">
              <a:rPr lang="en-US" smtClean="0"/>
              <a:t>13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90" y="1871472"/>
            <a:ext cx="4117313" cy="2746248"/>
          </a:xfrm>
          <a:prstGeom prst="rect">
            <a:avLst/>
          </a:prstGeom>
        </p:spPr>
      </p:pic>
    </p:spTree>
    <p:extLst>
      <p:ext uri="{BB962C8B-B14F-4D97-AF65-F5344CB8AC3E}">
        <p14:creationId xmlns:p14="http://schemas.microsoft.com/office/powerpoint/2010/main" val="3781374449"/>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6" name="TextBox 5"/>
          <p:cNvSpPr txBox="1"/>
          <p:nvPr/>
        </p:nvSpPr>
        <p:spPr>
          <a:xfrm>
            <a:off x="182504" y="1229258"/>
            <a:ext cx="8778991" cy="4401205"/>
          </a:xfrm>
          <a:prstGeom prst="rect">
            <a:avLst/>
          </a:prstGeom>
          <a:noFill/>
        </p:spPr>
        <p:txBody>
          <a:bodyPr wrap="square" rtlCol="0">
            <a:spAutoFit/>
          </a:bodyPr>
          <a:lstStyle/>
          <a:p>
            <a:pPr marL="0" lvl="1"/>
            <a:endParaRPr lang="en-US" sz="2800" dirty="0"/>
          </a:p>
          <a:p>
            <a:pPr lvl="1"/>
            <a:r>
              <a:rPr lang="en-US" sz="2800" b="1" dirty="0" smtClean="0"/>
              <a:t>Option 1: </a:t>
            </a:r>
            <a:r>
              <a:rPr lang="en-US" sz="2800" dirty="0" smtClean="0"/>
              <a:t>Allow her to participate this year as a princess as she desires.</a:t>
            </a:r>
          </a:p>
          <a:p>
            <a:pPr lvl="1"/>
            <a:endParaRPr lang="en-US" sz="2800" dirty="0"/>
          </a:p>
          <a:p>
            <a:pPr lvl="1"/>
            <a:r>
              <a:rPr lang="en-US" sz="2800" b="1" dirty="0"/>
              <a:t>Option </a:t>
            </a:r>
            <a:r>
              <a:rPr lang="en-US" sz="2800" b="1" dirty="0" smtClean="0"/>
              <a:t>2: </a:t>
            </a:r>
            <a:r>
              <a:rPr lang="en-US" sz="2800" dirty="0" smtClean="0"/>
              <a:t>Have her miss the day of school.</a:t>
            </a:r>
          </a:p>
          <a:p>
            <a:pPr lvl="1"/>
            <a:endParaRPr lang="en-US" sz="2800" dirty="0"/>
          </a:p>
          <a:p>
            <a:pPr lvl="1"/>
            <a:r>
              <a:rPr lang="en-US" sz="2800" b="1" dirty="0"/>
              <a:t>Option </a:t>
            </a:r>
            <a:r>
              <a:rPr lang="en-US" sz="2800" b="1" dirty="0" smtClean="0"/>
              <a:t>3: </a:t>
            </a:r>
            <a:r>
              <a:rPr lang="en-US" sz="2800" dirty="0" smtClean="0"/>
              <a:t>Send her in with normal school attire. </a:t>
            </a:r>
            <a:endParaRPr lang="en-US" sz="2800" dirty="0"/>
          </a:p>
          <a:p>
            <a:pPr lvl="1"/>
            <a:endParaRPr lang="en-US" sz="2800" dirty="0" smtClean="0"/>
          </a:p>
          <a:p>
            <a:pPr lvl="1"/>
            <a:r>
              <a:rPr lang="en-US" sz="2800" b="1" dirty="0"/>
              <a:t>Option 4</a:t>
            </a:r>
            <a:r>
              <a:rPr lang="en-US" sz="2800" b="1" dirty="0" smtClean="0"/>
              <a:t>: </a:t>
            </a:r>
            <a:r>
              <a:rPr lang="en-US" sz="2800" dirty="0" smtClean="0"/>
              <a:t>any other response.</a:t>
            </a:r>
            <a:endParaRPr lang="en-US" sz="2800" dirty="0"/>
          </a:p>
          <a:p>
            <a:pPr marL="0" lvl="1"/>
            <a:endParaRPr lang="en-US" sz="2800" dirty="0"/>
          </a:p>
        </p:txBody>
      </p:sp>
      <p:sp>
        <p:nvSpPr>
          <p:cNvPr id="2" name="Slide Number Placeholder 1"/>
          <p:cNvSpPr>
            <a:spLocks noGrp="1"/>
          </p:cNvSpPr>
          <p:nvPr>
            <p:ph type="sldNum" sz="quarter" idx="12"/>
          </p:nvPr>
        </p:nvSpPr>
        <p:spPr/>
        <p:txBody>
          <a:bodyPr/>
          <a:lstStyle/>
          <a:p>
            <a:fld id="{D64212AE-C6D7-4DAE-B05A-60F3647E62E0}" type="slidenum">
              <a:rPr lang="en-US" smtClean="0"/>
              <a:t>14</a:t>
            </a:fld>
            <a:endParaRPr lang="en-US"/>
          </a:p>
        </p:txBody>
      </p:sp>
    </p:spTree>
    <p:extLst>
      <p:ext uri="{BB962C8B-B14F-4D97-AF65-F5344CB8AC3E}">
        <p14:creationId xmlns:p14="http://schemas.microsoft.com/office/powerpoint/2010/main" val="70498794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6"/>
          <p:cNvSpPr txBox="1"/>
          <p:nvPr/>
        </p:nvSpPr>
        <p:spPr>
          <a:xfrm>
            <a:off x="3743112" y="401627"/>
            <a:ext cx="363588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a:t>
            </a:r>
            <a:r>
              <a:rPr lang="en-US" sz="2400" b="1" dirty="0">
                <a:solidFill>
                  <a:schemeClr val="bg1"/>
                </a:solidFill>
              </a:rPr>
              <a:t> </a:t>
            </a:r>
            <a:r>
              <a:rPr lang="en-US" sz="2400" b="1" dirty="0" err="1" smtClean="0">
                <a:solidFill>
                  <a:schemeClr val="bg1"/>
                </a:solidFill>
              </a:rPr>
              <a:t>Huzur</a:t>
            </a:r>
            <a:r>
              <a:rPr lang="en-US" sz="2400" b="1" dirty="0" smtClean="0">
                <a:solidFill>
                  <a:schemeClr val="bg1"/>
                </a:solidFill>
              </a:rPr>
              <a:t> (aba)</a:t>
            </a:r>
            <a:endParaRPr lang="en-US" sz="2400" b="1" dirty="0">
              <a:solidFill>
                <a:schemeClr val="bg1"/>
              </a:solidFill>
            </a:endParaRPr>
          </a:p>
        </p:txBody>
      </p:sp>
      <p:sp>
        <p:nvSpPr>
          <p:cNvPr id="2" name="Rectangle 1"/>
          <p:cNvSpPr/>
          <p:nvPr/>
        </p:nvSpPr>
        <p:spPr>
          <a:xfrm>
            <a:off x="348246" y="1367859"/>
            <a:ext cx="8511525" cy="4893647"/>
          </a:xfrm>
          <a:prstGeom prst="rect">
            <a:avLst/>
          </a:prstGeom>
        </p:spPr>
        <p:txBody>
          <a:bodyPr wrap="square">
            <a:spAutoFit/>
          </a:bodyPr>
          <a:lstStyle/>
          <a:p>
            <a:r>
              <a:rPr lang="en-US" sz="2400" dirty="0"/>
              <a:t>We are fortunate to belong to the </a:t>
            </a:r>
            <a:r>
              <a:rPr lang="en-US" sz="2400" dirty="0" err="1"/>
              <a:t>Jama'at</a:t>
            </a:r>
            <a:r>
              <a:rPr lang="en-US" sz="2400" dirty="0"/>
              <a:t> of the Promised Messiah (on whom be peace) and traditions which are devoid of any wisdom should not have any impact on us. However, we too are not completely safe. People with different viewpoints enter the </a:t>
            </a:r>
            <a:r>
              <a:rPr lang="en-US" sz="2400" dirty="0" err="1"/>
              <a:t>Jama'at</a:t>
            </a:r>
            <a:r>
              <a:rPr lang="en-US" sz="2400" dirty="0"/>
              <a:t> and some newcomer scholars interpret matters according to their own mind-set. Of course it is not forbidden to do so; however, there are some principles which need to be followed in this regard. In order to avoid promoting any erroneous concept scholars should express their views in subordination of </a:t>
            </a:r>
            <a:r>
              <a:rPr lang="en-US" sz="2400" dirty="0" err="1"/>
              <a:t>Khilafat</a:t>
            </a:r>
            <a:r>
              <a:rPr lang="en-US" sz="2400" dirty="0"/>
              <a:t>. With the grace of God our </a:t>
            </a:r>
            <a:r>
              <a:rPr lang="en-US" sz="2400" dirty="0" err="1"/>
              <a:t>Jama'at</a:t>
            </a:r>
            <a:r>
              <a:rPr lang="en-US" sz="2400" dirty="0"/>
              <a:t> is generally free from such issues but there is need to be constantly aware of this</a:t>
            </a:r>
            <a:r>
              <a:rPr lang="en-US" sz="2400" dirty="0" smtClean="0"/>
              <a:t>.</a:t>
            </a:r>
            <a:endParaRPr lang="en-US" sz="2400" dirty="0"/>
          </a:p>
          <a:p>
            <a:endParaRPr lang="en-US" sz="2000" dirty="0"/>
          </a:p>
          <a:p>
            <a:pPr algn="r"/>
            <a:r>
              <a:rPr lang="en-US" sz="2000" i="1" dirty="0" smtClean="0"/>
              <a:t>Friday Sermon, February </a:t>
            </a:r>
            <a:r>
              <a:rPr lang="en-US" sz="2000" i="1" dirty="0"/>
              <a:t>13, 2015 by </a:t>
            </a:r>
            <a:r>
              <a:rPr lang="en-US" sz="2000" i="1" dirty="0" err="1"/>
              <a:t>Hadhrat</a:t>
            </a:r>
            <a:r>
              <a:rPr lang="en-US" sz="2000" i="1" dirty="0"/>
              <a:t> </a:t>
            </a:r>
            <a:r>
              <a:rPr lang="en-US" sz="2000" i="1" dirty="0" err="1"/>
              <a:t>Khalifatul</a:t>
            </a:r>
            <a:r>
              <a:rPr lang="en-US" sz="2000" i="1" dirty="0"/>
              <a:t> </a:t>
            </a:r>
            <a:r>
              <a:rPr lang="en-US" sz="2000" i="1" dirty="0" err="1"/>
              <a:t>Masih</a:t>
            </a:r>
            <a:r>
              <a:rPr lang="en-US" sz="2000" i="1" dirty="0"/>
              <a:t> V </a:t>
            </a:r>
            <a:r>
              <a:rPr lang="en-US" sz="2000" i="1" dirty="0" smtClean="0"/>
              <a:t>(aba)</a:t>
            </a:r>
            <a:r>
              <a:rPr lang="en-US" sz="2000" dirty="0" smtClean="0"/>
              <a:t> </a:t>
            </a:r>
            <a:endParaRPr lang="en-US" sz="2000" dirty="0"/>
          </a:p>
        </p:txBody>
      </p:sp>
      <p:sp>
        <p:nvSpPr>
          <p:cNvPr id="3" name="Slide Number Placeholder 2"/>
          <p:cNvSpPr>
            <a:spLocks noGrp="1"/>
          </p:cNvSpPr>
          <p:nvPr>
            <p:ph type="sldNum" sz="quarter" idx="12"/>
          </p:nvPr>
        </p:nvSpPr>
        <p:spPr/>
        <p:txBody>
          <a:bodyPr/>
          <a:lstStyle/>
          <a:p>
            <a:fld id="{D64212AE-C6D7-4DAE-B05A-60F3647E62E0}" type="slidenum">
              <a:rPr lang="en-US" smtClean="0"/>
              <a:t>15</a:t>
            </a:fld>
            <a:endParaRPr lang="en-US"/>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216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76090" y="313791"/>
            <a:ext cx="3216721" cy="769441"/>
          </a:xfrm>
          <a:prstGeom prst="rect">
            <a:avLst/>
          </a:prstGeom>
          <a:noFill/>
        </p:spPr>
        <p:txBody>
          <a:bodyPr wrap="none" rtlCol="0">
            <a:spAutoFit/>
          </a:bodyPr>
          <a:lstStyle/>
          <a:p>
            <a:r>
              <a:rPr lang="en-US" sz="4400" b="1" dirty="0" smtClean="0">
                <a:solidFill>
                  <a:schemeClr val="bg1"/>
                </a:solidFill>
              </a:rPr>
              <a:t>Discussion III</a:t>
            </a:r>
            <a:endParaRPr lang="en-US" sz="4400" b="1" dirty="0">
              <a:solidFill>
                <a:schemeClr val="bg1"/>
              </a:solidFill>
            </a:endParaRPr>
          </a:p>
        </p:txBody>
      </p:sp>
      <p:sp>
        <p:nvSpPr>
          <p:cNvPr id="6" name="TextBox 5"/>
          <p:cNvSpPr txBox="1"/>
          <p:nvPr/>
        </p:nvSpPr>
        <p:spPr>
          <a:xfrm>
            <a:off x="261830" y="1455920"/>
            <a:ext cx="4684936" cy="2677656"/>
          </a:xfrm>
          <a:prstGeom prst="rect">
            <a:avLst/>
          </a:prstGeom>
          <a:noFill/>
        </p:spPr>
        <p:txBody>
          <a:bodyPr wrap="square" rtlCol="0">
            <a:spAutoFit/>
          </a:bodyPr>
          <a:lstStyle/>
          <a:p>
            <a:pPr lvl="0"/>
            <a:r>
              <a:rPr lang="en-US" sz="2400" dirty="0" smtClean="0"/>
              <a:t>While shopping with your family at the mall, </a:t>
            </a:r>
            <a:r>
              <a:rPr lang="en-US" sz="2400" dirty="0"/>
              <a:t>y</a:t>
            </a:r>
            <a:r>
              <a:rPr lang="en-US" sz="2400" dirty="0" smtClean="0"/>
              <a:t>ou run into one of your female co-workers with her husband. She is surprised to see you and immediately rushes up to you to give you an innocent hug and kiss on the cheek.</a:t>
            </a:r>
            <a:endParaRPr lang="en-US" sz="2400" dirty="0"/>
          </a:p>
        </p:txBody>
      </p:sp>
      <p:sp>
        <p:nvSpPr>
          <p:cNvPr id="5" name="Slide Number Placeholder 4"/>
          <p:cNvSpPr>
            <a:spLocks noGrp="1"/>
          </p:cNvSpPr>
          <p:nvPr>
            <p:ph type="sldNum" sz="quarter" idx="12"/>
          </p:nvPr>
        </p:nvSpPr>
        <p:spPr/>
        <p:txBody>
          <a:bodyPr/>
          <a:lstStyle/>
          <a:p>
            <a:fld id="{D64212AE-C6D7-4DAE-B05A-60F3647E62E0}" type="slidenum">
              <a:rPr lang="en-US" smtClean="0"/>
              <a:t>16</a:t>
            </a:fld>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5852"/>
          <a:stretch/>
        </p:blipFill>
        <p:spPr>
          <a:xfrm>
            <a:off x="5176090" y="1566672"/>
            <a:ext cx="3872338" cy="4026408"/>
          </a:xfrm>
          <a:prstGeom prst="rect">
            <a:avLst/>
          </a:prstGeom>
        </p:spPr>
      </p:pic>
    </p:spTree>
    <p:extLst>
      <p:ext uri="{BB962C8B-B14F-4D97-AF65-F5344CB8AC3E}">
        <p14:creationId xmlns:p14="http://schemas.microsoft.com/office/powerpoint/2010/main" val="3226843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27744" y="1328350"/>
            <a:ext cx="8989255" cy="3416320"/>
          </a:xfrm>
          <a:prstGeom prst="rect">
            <a:avLst/>
          </a:prstGeom>
          <a:noFill/>
        </p:spPr>
        <p:txBody>
          <a:bodyPr wrap="square" rtlCol="0">
            <a:spAutoFit/>
          </a:bodyPr>
          <a:lstStyle/>
          <a:p>
            <a:pPr lvl="1"/>
            <a:r>
              <a:rPr lang="en-US" sz="2400" b="1" dirty="0" smtClean="0"/>
              <a:t>Option 1: </a:t>
            </a:r>
            <a:r>
              <a:rPr lang="en-US" sz="2400" dirty="0"/>
              <a:t>Greet her the same way back.</a:t>
            </a:r>
          </a:p>
          <a:p>
            <a:pPr lvl="1"/>
            <a:endParaRPr lang="en-US" sz="2400" dirty="0"/>
          </a:p>
          <a:p>
            <a:pPr lvl="1"/>
            <a:r>
              <a:rPr lang="en-US" sz="2400" b="1" dirty="0" smtClean="0"/>
              <a:t>Option 2: </a:t>
            </a:r>
            <a:r>
              <a:rPr lang="en-US" sz="2400" dirty="0" smtClean="0"/>
              <a:t>Just shake her hand and hold your arm firm, so that she remains at arm’s length.</a:t>
            </a:r>
          </a:p>
          <a:p>
            <a:pPr lvl="1"/>
            <a:endParaRPr lang="en-US" sz="2400" dirty="0"/>
          </a:p>
          <a:p>
            <a:pPr lvl="1"/>
            <a:r>
              <a:rPr lang="en-US" sz="2400" b="1" dirty="0" smtClean="0"/>
              <a:t>Option 3: </a:t>
            </a:r>
            <a:r>
              <a:rPr lang="en-US" sz="2400" dirty="0" smtClean="0"/>
              <a:t>Explain to her right then and there that you are not comfortable greeting her in this manner.</a:t>
            </a:r>
          </a:p>
          <a:p>
            <a:pPr lvl="1"/>
            <a:endParaRPr lang="en-US" sz="2400" dirty="0"/>
          </a:p>
          <a:p>
            <a:pPr lvl="1"/>
            <a:r>
              <a:rPr lang="en-US" sz="2400" b="1" dirty="0" smtClean="0"/>
              <a:t>Option 4: </a:t>
            </a:r>
            <a:r>
              <a:rPr lang="en-US" sz="2400" dirty="0" smtClean="0"/>
              <a:t>Another option?</a:t>
            </a:r>
            <a:endParaRPr lang="en-US" sz="2400" dirty="0"/>
          </a:p>
        </p:txBody>
      </p:sp>
      <p:sp>
        <p:nvSpPr>
          <p:cNvPr id="7" name="Rectangle 6"/>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17</a:t>
            </a:fld>
            <a:endParaRPr lang="en-US"/>
          </a:p>
        </p:txBody>
      </p:sp>
    </p:spTree>
    <p:extLst>
      <p:ext uri="{BB962C8B-B14F-4D97-AF65-F5344CB8AC3E}">
        <p14:creationId xmlns:p14="http://schemas.microsoft.com/office/powerpoint/2010/main" val="728061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94143" y="408190"/>
            <a:ext cx="362746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a:t>
            </a:r>
            <a:r>
              <a:rPr lang="en-US" sz="2400" b="1" dirty="0" err="1" smtClean="0">
                <a:solidFill>
                  <a:schemeClr val="bg1"/>
                </a:solidFill>
              </a:rPr>
              <a:t>Huzur</a:t>
            </a:r>
            <a:r>
              <a:rPr lang="en-US" sz="2400" b="1" dirty="0" smtClean="0">
                <a:solidFill>
                  <a:schemeClr val="bg1"/>
                </a:solidFill>
              </a:rPr>
              <a:t> (aba)</a:t>
            </a:r>
            <a:endParaRPr lang="en-US" sz="2400" b="1" dirty="0">
              <a:solidFill>
                <a:schemeClr val="bg1"/>
              </a:solidFill>
            </a:endParaRPr>
          </a:p>
        </p:txBody>
      </p:sp>
      <p:sp>
        <p:nvSpPr>
          <p:cNvPr id="8" name="Rectangle 7"/>
          <p:cNvSpPr/>
          <p:nvPr/>
        </p:nvSpPr>
        <p:spPr>
          <a:xfrm>
            <a:off x="506012" y="1248470"/>
            <a:ext cx="8176261" cy="4770537"/>
          </a:xfrm>
          <a:prstGeom prst="rect">
            <a:avLst/>
          </a:prstGeom>
        </p:spPr>
        <p:txBody>
          <a:bodyPr wrap="square">
            <a:spAutoFit/>
          </a:bodyPr>
          <a:lstStyle/>
          <a:p>
            <a:r>
              <a:rPr lang="en-US" sz="2000" i="1" dirty="0" err="1"/>
              <a:t>Hadhrat</a:t>
            </a:r>
            <a:r>
              <a:rPr lang="en-US" sz="2000" i="1" dirty="0"/>
              <a:t> </a:t>
            </a:r>
            <a:r>
              <a:rPr lang="en-US" sz="2000" i="1" dirty="0" err="1"/>
              <a:t>Khalifatul</a:t>
            </a:r>
            <a:r>
              <a:rPr lang="en-US" sz="2000" i="1" dirty="0"/>
              <a:t> </a:t>
            </a:r>
            <a:r>
              <a:rPr lang="en-US" sz="2000" i="1" dirty="0" err="1"/>
              <a:t>Masih</a:t>
            </a:r>
            <a:r>
              <a:rPr lang="en-US" sz="2000" i="1" dirty="0"/>
              <a:t> V </a:t>
            </a:r>
            <a:r>
              <a:rPr lang="en-US" sz="2000" i="1" dirty="0" err="1"/>
              <a:t>a.b.a</a:t>
            </a:r>
            <a:r>
              <a:rPr lang="en-US" sz="2000" i="1" dirty="0"/>
              <a:t>. in a Friday sermon dated October 29, 2010 said</a:t>
            </a:r>
            <a:r>
              <a:rPr lang="en-US" sz="2000" i="1" dirty="0" smtClean="0"/>
              <a:t>,</a:t>
            </a:r>
          </a:p>
          <a:p>
            <a:r>
              <a:rPr lang="en-US" sz="2400" dirty="0"/>
              <a:t>The Promised Messiah (on whom be peace) wrote in his book ‘Al </a:t>
            </a:r>
            <a:r>
              <a:rPr lang="en-US" sz="2400" dirty="0" err="1"/>
              <a:t>Wassiyat</a:t>
            </a:r>
            <a:r>
              <a:rPr lang="en-US" sz="2400" dirty="0"/>
              <a:t>’ (The Will): ‘God Almighty desires to draw all those who live in various habitations of the world, be it Europe or Asia, and who have virtuous nature, to the Unity of God and unite His servants under one Faith. This indeed is the purpose for which I have been sent to the world. You, too, therefore should pursue this end, but with kindness, moral probity and fervent prayers.’ [The Will, pp. 8 – 9] </a:t>
            </a:r>
            <a:r>
              <a:rPr lang="en-US" sz="2400" dirty="0" err="1"/>
              <a:t>Hudhur</a:t>
            </a:r>
            <a:r>
              <a:rPr lang="en-US" sz="2400" dirty="0"/>
              <a:t> said it is the obligation of Ahmadis that in understanding this message they become helpers of the Imam of the age and </a:t>
            </a:r>
            <a:r>
              <a:rPr lang="en-US" sz="2400" dirty="0" err="1"/>
              <a:t>endeavour</a:t>
            </a:r>
            <a:r>
              <a:rPr lang="en-US" sz="2400" dirty="0"/>
              <a:t> to establish Unity of God with their each word and deed</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18</a:t>
            </a:fld>
            <a:endParaRPr lang="en-US"/>
          </a:p>
        </p:txBody>
      </p:sp>
    </p:spTree>
    <p:extLst>
      <p:ext uri="{BB962C8B-B14F-4D97-AF65-F5344CB8AC3E}">
        <p14:creationId xmlns:p14="http://schemas.microsoft.com/office/powerpoint/2010/main" val="98914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9145" y="454871"/>
            <a:ext cx="5343386" cy="400110"/>
          </a:xfrm>
          <a:prstGeom prst="rect">
            <a:avLst/>
          </a:prstGeom>
          <a:noFill/>
        </p:spPr>
        <p:txBody>
          <a:bodyPr wrap="none" rtlCol="0">
            <a:spAutoFit/>
          </a:bodyPr>
          <a:lstStyle/>
          <a:p>
            <a:r>
              <a:rPr lang="en-US" sz="2000" b="1" dirty="0" smtClean="0">
                <a:solidFill>
                  <a:schemeClr val="bg1"/>
                </a:solidFill>
              </a:rPr>
              <a:t>A Short Video from Friday Sermon, Oct. 29, 2010</a:t>
            </a:r>
            <a:endParaRPr lang="en-US" sz="2000" b="1" dirty="0">
              <a:solidFill>
                <a:schemeClr val="bg1"/>
              </a:solidFill>
            </a:endParaRPr>
          </a:p>
        </p:txBody>
      </p:sp>
      <p:sp>
        <p:nvSpPr>
          <p:cNvPr id="5" name="Slide Number Placeholder 4"/>
          <p:cNvSpPr>
            <a:spLocks noGrp="1"/>
          </p:cNvSpPr>
          <p:nvPr>
            <p:ph type="sldNum" sz="quarter" idx="12"/>
          </p:nvPr>
        </p:nvSpPr>
        <p:spPr/>
        <p:txBody>
          <a:bodyPr/>
          <a:lstStyle/>
          <a:p>
            <a:fld id="{D64212AE-C6D7-4DAE-B05A-60F3647E62E0}" type="slidenum">
              <a:rPr lang="en-US" smtClean="0"/>
              <a:t>19</a:t>
            </a:fld>
            <a:endParaRPr lang="en-US"/>
          </a:p>
        </p:txBody>
      </p:sp>
      <p:pic>
        <p:nvPicPr>
          <p:cNvPr id="6" name="Topic 13 Mixing cluture with religion_mpeg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397000"/>
            <a:ext cx="6096000" cy="4064000"/>
          </a:xfrm>
          <a:prstGeom prst="rect">
            <a:avLst/>
          </a:prstGeom>
        </p:spPr>
      </p:pic>
    </p:spTree>
    <p:extLst>
      <p:ext uri="{BB962C8B-B14F-4D97-AF65-F5344CB8AC3E}">
        <p14:creationId xmlns:p14="http://schemas.microsoft.com/office/powerpoint/2010/main" val="255125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4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fullScrn="1">
              <p:cMediaNode vol="80000">
                <p:cTn id="12"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527193" y="2171686"/>
            <a:ext cx="8480074" cy="4351338"/>
          </a:xfrm>
        </p:spPr>
        <p:txBody>
          <a:bodyPr>
            <a:normAutofit fontScale="92500" lnSpcReduction="20000"/>
          </a:bodyPr>
          <a:lstStyle/>
          <a:p>
            <a:r>
              <a:rPr lang="en-US" dirty="0" smtClean="0"/>
              <a:t>Recitation of the Holy Quran </a:t>
            </a:r>
            <a:r>
              <a:rPr lang="en-US" dirty="0" smtClean="0">
                <a:solidFill>
                  <a:srgbClr val="000000"/>
                </a:solidFill>
              </a:rPr>
              <a:t>(2:139, 6:83)</a:t>
            </a:r>
            <a:r>
              <a:rPr lang="en-US" dirty="0" smtClean="0"/>
              <a:t>		</a:t>
            </a:r>
          </a:p>
          <a:p>
            <a:r>
              <a:rPr lang="en-US" dirty="0" smtClean="0"/>
              <a:t>Pledge</a:t>
            </a:r>
          </a:p>
          <a:p>
            <a:r>
              <a:rPr lang="en-US" dirty="0" smtClean="0"/>
              <a:t>Reminders: Recitation of HQ and Congregational Prayers	</a:t>
            </a:r>
          </a:p>
          <a:p>
            <a:r>
              <a:rPr lang="en-US" dirty="0" smtClean="0"/>
              <a:t>Monthly topic: </a:t>
            </a:r>
            <a:r>
              <a:rPr lang="en-US" dirty="0"/>
              <a:t>How to prepare ourselves and our families to differentiate </a:t>
            </a:r>
            <a:r>
              <a:rPr lang="en-US" dirty="0" smtClean="0"/>
              <a:t>between cultural </a:t>
            </a:r>
            <a:r>
              <a:rPr lang="en-US" dirty="0"/>
              <a:t>and Islamic values to ward off </a:t>
            </a:r>
            <a:r>
              <a:rPr lang="en-US" dirty="0" smtClean="0"/>
              <a:t>peer pressure?</a:t>
            </a:r>
            <a:endParaRPr lang="en-US" dirty="0"/>
          </a:p>
          <a:p>
            <a:r>
              <a:rPr lang="en-US" dirty="0" smtClean="0"/>
              <a:t>Health topic: Living with Diabetes</a:t>
            </a:r>
            <a:endParaRPr lang="en-US" dirty="0"/>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D64212AE-C6D7-4DAE-B05A-60F3647E62E0}" type="slidenum">
              <a:rPr lang="en-US" smtClean="0"/>
              <a:t>2</a:t>
            </a:fld>
            <a:endParaRPr lang="en-US"/>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56445" y="492971"/>
            <a:ext cx="2733121" cy="400110"/>
          </a:xfrm>
          <a:prstGeom prst="rect">
            <a:avLst/>
          </a:prstGeom>
          <a:noFill/>
        </p:spPr>
        <p:txBody>
          <a:bodyPr wrap="none" rtlCol="0">
            <a:spAutoFit/>
          </a:bodyPr>
          <a:lstStyle/>
          <a:p>
            <a:r>
              <a:rPr lang="en-US" sz="2000" b="1" dirty="0" smtClean="0">
                <a:solidFill>
                  <a:schemeClr val="bg1"/>
                </a:solidFill>
              </a:rPr>
              <a:t>Translation of the Video</a:t>
            </a:r>
            <a:endParaRPr lang="en-US" sz="2000" b="1" dirty="0">
              <a:solidFill>
                <a:schemeClr val="bg1"/>
              </a:solidFill>
            </a:endParaRPr>
          </a:p>
        </p:txBody>
      </p:sp>
      <p:sp>
        <p:nvSpPr>
          <p:cNvPr id="4" name="Rectangle 3"/>
          <p:cNvSpPr/>
          <p:nvPr/>
        </p:nvSpPr>
        <p:spPr>
          <a:xfrm>
            <a:off x="152400" y="1076553"/>
            <a:ext cx="8831580" cy="5016758"/>
          </a:xfrm>
          <a:prstGeom prst="rect">
            <a:avLst/>
          </a:prstGeom>
        </p:spPr>
        <p:txBody>
          <a:bodyPr wrap="square">
            <a:spAutoFit/>
          </a:bodyPr>
          <a:lstStyle/>
          <a:p>
            <a:r>
              <a:rPr lang="en-US" sz="2000" dirty="0"/>
              <a:t>Due to some harmful innovations [in religion] and some wrong traditions Shirk has entered [the religion]. Not only hidden Shirk but also sometimes we can see the obvious Shirk as well. However, according to His promise, Allah </a:t>
            </a:r>
            <a:r>
              <a:rPr lang="en-US" sz="2000" dirty="0" err="1"/>
              <a:t>Ta’ala</a:t>
            </a:r>
            <a:r>
              <a:rPr lang="en-US" sz="2000" dirty="0"/>
              <a:t> has sent the Imam of the age to safeguard Islam from this Shirk and such innovations. And </a:t>
            </a:r>
            <a:r>
              <a:rPr lang="en-US" sz="2000" dirty="0" err="1"/>
              <a:t>inshAllah</a:t>
            </a:r>
            <a:r>
              <a:rPr lang="en-US" sz="2000" dirty="0"/>
              <a:t>, this [Islam] will remain safe. About pointing out these harmful innovations, which have entered in Islam and in Muslims and their wrong traditions, the Promised Messiah (as) says, “our way is exactly the same as that of the Holy Prophet (saw) and his companions. These days, ascetics have introduced many harmful innovations, like </a:t>
            </a:r>
            <a:r>
              <a:rPr lang="en-US" sz="2000" i="1" dirty="0" err="1"/>
              <a:t>Chillas</a:t>
            </a:r>
            <a:r>
              <a:rPr lang="en-US" sz="2000" i="1" dirty="0"/>
              <a:t>, </a:t>
            </a:r>
            <a:r>
              <a:rPr lang="en-US" sz="2000" i="1" dirty="0" err="1"/>
              <a:t>Wazaifs</a:t>
            </a:r>
            <a:r>
              <a:rPr lang="en-US" sz="2000" i="1" dirty="0"/>
              <a:t> or Zikrs</a:t>
            </a:r>
            <a:r>
              <a:rPr lang="en-US" sz="2000" dirty="0"/>
              <a:t>, which I dislike. The correct way of Islam is to read the Holy Qur’an with deliberation, and act on it, and to offer </a:t>
            </a:r>
            <a:r>
              <a:rPr lang="en-US" sz="2000" dirty="0" err="1"/>
              <a:t>Salat</a:t>
            </a:r>
            <a:r>
              <a:rPr lang="en-US" sz="2000" dirty="0"/>
              <a:t> with reflection and to keep praying from God. Its only the </a:t>
            </a:r>
            <a:r>
              <a:rPr lang="en-US" sz="2000" dirty="0" err="1"/>
              <a:t>Salat</a:t>
            </a:r>
            <a:r>
              <a:rPr lang="en-US" sz="2000" dirty="0"/>
              <a:t> which can take [us] to the status of </a:t>
            </a:r>
            <a:r>
              <a:rPr lang="en-US" sz="2000" i="1" dirty="0" err="1"/>
              <a:t>Mairaj</a:t>
            </a:r>
            <a:r>
              <a:rPr lang="en-US" sz="2000" dirty="0"/>
              <a:t>. If you safeguard </a:t>
            </a:r>
            <a:r>
              <a:rPr lang="en-US" sz="2000" dirty="0" err="1"/>
              <a:t>Salat</a:t>
            </a:r>
            <a:r>
              <a:rPr lang="en-US" sz="2000" dirty="0"/>
              <a:t>, then you have everything”. So let alone ordinary harmful innovations, the Promised Messiah (as) even considered involving too much in incantation (</a:t>
            </a:r>
            <a:r>
              <a:rPr lang="en-US" sz="2000" i="1" dirty="0" err="1"/>
              <a:t>wazaif</a:t>
            </a:r>
            <a:r>
              <a:rPr lang="en-US" sz="2000" i="1" dirty="0"/>
              <a:t>/</a:t>
            </a:r>
            <a:r>
              <a:rPr lang="en-US" sz="2000" i="1" dirty="0" err="1"/>
              <a:t>wird</a:t>
            </a:r>
            <a:r>
              <a:rPr lang="en-US" sz="2000" i="1" dirty="0"/>
              <a:t>/</a:t>
            </a:r>
            <a:r>
              <a:rPr lang="en-US" sz="2000" i="1" dirty="0" err="1"/>
              <a:t>dikr</a:t>
            </a:r>
            <a:r>
              <a:rPr lang="en-US" sz="2000" dirty="0"/>
              <a:t>) as harmful innovation. This is because such practices make one forgetful of the spirit of worship, which is </a:t>
            </a:r>
            <a:r>
              <a:rPr lang="en-US" sz="2000" dirty="0" err="1"/>
              <a:t>Salat</a:t>
            </a:r>
            <a:r>
              <a:rPr lang="en-US" sz="2000" dirty="0"/>
              <a:t>, and </a:t>
            </a:r>
            <a:r>
              <a:rPr lang="en-US" sz="2000" i="1" dirty="0" err="1"/>
              <a:t>Wazaif</a:t>
            </a:r>
            <a:r>
              <a:rPr lang="en-US" sz="2000" dirty="0"/>
              <a:t> and </a:t>
            </a:r>
            <a:r>
              <a:rPr lang="en-US" sz="2000" i="1" dirty="0" err="1"/>
              <a:t>Wirds</a:t>
            </a:r>
            <a:r>
              <a:rPr lang="en-US" sz="2000" dirty="0"/>
              <a:t> take over.</a:t>
            </a:r>
          </a:p>
        </p:txBody>
      </p:sp>
      <p:sp>
        <p:nvSpPr>
          <p:cNvPr id="5" name="Slide Number Placeholder 4"/>
          <p:cNvSpPr>
            <a:spLocks noGrp="1"/>
          </p:cNvSpPr>
          <p:nvPr>
            <p:ph type="sldNum" sz="quarter" idx="12"/>
          </p:nvPr>
        </p:nvSpPr>
        <p:spPr/>
        <p:txBody>
          <a:bodyPr/>
          <a:lstStyle/>
          <a:p>
            <a:fld id="{D64212AE-C6D7-4DAE-B05A-60F3647E62E0}" type="slidenum">
              <a:rPr lang="en-US" smtClean="0"/>
              <a:t>20</a:t>
            </a:fld>
            <a:endParaRPr lang="en-US"/>
          </a:p>
        </p:txBody>
      </p:sp>
    </p:spTree>
    <p:extLst>
      <p:ext uri="{BB962C8B-B14F-4D97-AF65-F5344CB8AC3E}">
        <p14:creationId xmlns:p14="http://schemas.microsoft.com/office/powerpoint/2010/main" val="95403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860" y="1062616"/>
            <a:ext cx="5153971" cy="1325563"/>
          </a:xfrm>
        </p:spPr>
        <p:txBody>
          <a:bodyPr/>
          <a:lstStyle/>
          <a:p>
            <a:r>
              <a:rPr lang="en-US" b="1" dirty="0" smtClean="0"/>
              <a:t>Where do we stand?</a:t>
            </a:r>
            <a:endParaRPr lang="en-US" b="1" dirty="0"/>
          </a:p>
        </p:txBody>
      </p:sp>
      <p:sp>
        <p:nvSpPr>
          <p:cNvPr id="4" name="Content Placeholder 3"/>
          <p:cNvSpPr>
            <a:spLocks noGrp="1"/>
          </p:cNvSpPr>
          <p:nvPr>
            <p:ph idx="1"/>
          </p:nvPr>
        </p:nvSpPr>
        <p:spPr>
          <a:xfrm>
            <a:off x="748860" y="1990798"/>
            <a:ext cx="8193939" cy="3195224"/>
          </a:xfrm>
        </p:spPr>
        <p:txBody>
          <a:bodyPr>
            <a:noAutofit/>
          </a:bodyPr>
          <a:lstStyle/>
          <a:p>
            <a:pPr marL="0" indent="0">
              <a:buNone/>
            </a:pPr>
            <a:r>
              <a:rPr lang="en-US" dirty="0" smtClean="0">
                <a:solidFill>
                  <a:srgbClr val="000000"/>
                </a:solidFill>
              </a:rPr>
              <a:t>During the last month</a:t>
            </a:r>
          </a:p>
          <a:p>
            <a:r>
              <a:rPr lang="en-US" dirty="0" smtClean="0">
                <a:solidFill>
                  <a:srgbClr val="000000"/>
                </a:solidFill>
              </a:rPr>
              <a:t>How many times did you give preference to a TV show over </a:t>
            </a:r>
            <a:r>
              <a:rPr lang="en-US" dirty="0" err="1" smtClean="0">
                <a:solidFill>
                  <a:srgbClr val="000000"/>
                </a:solidFill>
              </a:rPr>
              <a:t>Salat</a:t>
            </a:r>
            <a:r>
              <a:rPr lang="en-US" dirty="0" smtClean="0">
                <a:solidFill>
                  <a:srgbClr val="000000"/>
                </a:solidFill>
              </a:rPr>
              <a:t>?</a:t>
            </a:r>
          </a:p>
          <a:p>
            <a:r>
              <a:rPr lang="en-US" dirty="0" smtClean="0">
                <a:solidFill>
                  <a:srgbClr val="000000"/>
                </a:solidFill>
              </a:rPr>
              <a:t>How many times did you participate in a work ritual not appropriate for an Ahmadi Muslim?</a:t>
            </a:r>
          </a:p>
          <a:p>
            <a:r>
              <a:rPr lang="en-US" dirty="0" smtClean="0">
                <a:solidFill>
                  <a:srgbClr val="000000"/>
                </a:solidFill>
              </a:rPr>
              <a:t>How many times did you participate in a family ritual not appropriate for an Ahmadi family?</a:t>
            </a:r>
            <a:endParaRPr lang="en-US" b="1" dirty="0" smtClean="0">
              <a:solidFill>
                <a:srgbClr val="000000"/>
              </a:solidFill>
            </a:endParaRPr>
          </a:p>
          <a:p>
            <a:pPr marL="0" indent="0" algn="ctr">
              <a:buNone/>
            </a:pPr>
            <a:r>
              <a:rPr lang="en-US" b="1" dirty="0" smtClean="0">
                <a:solidFill>
                  <a:srgbClr val="000000"/>
                </a:solidFill>
              </a:rPr>
              <a:t>Add the three numbers together.</a:t>
            </a:r>
          </a:p>
          <a:p>
            <a:pPr marL="0" indent="0" algn="ctr">
              <a:buNone/>
            </a:pPr>
            <a:r>
              <a:rPr lang="en-US" b="1" dirty="0" smtClean="0">
                <a:solidFill>
                  <a:srgbClr val="000000"/>
                </a:solidFill>
              </a:rPr>
              <a:t>(Keep it to yourself.. the “score” is for you!)</a:t>
            </a:r>
            <a:endParaRPr lang="en-US" b="1" dirty="0">
              <a:solidFill>
                <a:srgbClr val="000000"/>
              </a:solidFill>
            </a:endParaRPr>
          </a:p>
        </p:txBody>
      </p:sp>
      <p:sp>
        <p:nvSpPr>
          <p:cNvPr id="3" name="Rectangle 2"/>
          <p:cNvSpPr/>
          <p:nvPr/>
        </p:nvSpPr>
        <p:spPr>
          <a:xfrm>
            <a:off x="4845830" y="292312"/>
            <a:ext cx="2774169" cy="646331"/>
          </a:xfrm>
          <a:prstGeom prst="rect">
            <a:avLst/>
          </a:prstGeom>
        </p:spPr>
        <p:txBody>
          <a:bodyPr wrap="square">
            <a:spAutoFit/>
          </a:bodyPr>
          <a:lstStyle/>
          <a:p>
            <a:r>
              <a:rPr lang="x-none" sz="3600" b="1" dirty="0">
                <a:solidFill>
                  <a:schemeClr val="bg1"/>
                </a:solidFill>
              </a:rPr>
              <a:t>اپنے جائزے </a:t>
            </a:r>
            <a:r>
              <a:rPr lang="x-none" sz="3600" b="1" dirty="0" smtClean="0">
                <a:solidFill>
                  <a:schemeClr val="bg1"/>
                </a:solidFill>
              </a:rPr>
              <a:t>لیں</a:t>
            </a:r>
            <a:endParaRPr lang="en-US" sz="3600" b="1" dirty="0">
              <a:solidFill>
                <a:schemeClr val="bg1"/>
              </a:solidFill>
            </a:endParaRPr>
          </a:p>
        </p:txBody>
      </p:sp>
      <p:sp>
        <p:nvSpPr>
          <p:cNvPr id="5" name="Title 1"/>
          <p:cNvSpPr txBox="1">
            <a:spLocks/>
          </p:cNvSpPr>
          <p:nvPr/>
        </p:nvSpPr>
        <p:spPr>
          <a:xfrm>
            <a:off x="3994807" y="890705"/>
            <a:ext cx="4315389" cy="5887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0000"/>
                </a:solidFill>
              </a:rPr>
              <a:t>Self analyze </a:t>
            </a:r>
            <a:r>
              <a:rPr lang="en-US" sz="3200" b="1" dirty="0">
                <a:solidFill>
                  <a:srgbClr val="000000"/>
                </a:solidFill>
              </a:rPr>
              <a:t>y</a:t>
            </a:r>
            <a:r>
              <a:rPr lang="en-US" sz="3200" b="1" dirty="0" smtClean="0">
                <a:solidFill>
                  <a:srgbClr val="000000"/>
                </a:solidFill>
              </a:rPr>
              <a:t>ourself, KMV</a:t>
            </a:r>
            <a:endParaRPr lang="en-US" sz="3200" b="1" dirty="0">
              <a:solidFill>
                <a:srgbClr val="000000"/>
              </a:solidFill>
            </a:endParaRPr>
          </a:p>
        </p:txBody>
      </p:sp>
      <p:sp>
        <p:nvSpPr>
          <p:cNvPr id="6" name="Slide Number Placeholder 5"/>
          <p:cNvSpPr>
            <a:spLocks noGrp="1"/>
          </p:cNvSpPr>
          <p:nvPr>
            <p:ph type="sldNum" sz="quarter" idx="12"/>
          </p:nvPr>
        </p:nvSpPr>
        <p:spPr/>
        <p:txBody>
          <a:bodyPr/>
          <a:lstStyle/>
          <a:p>
            <a:fld id="{D64212AE-C6D7-4DAE-B05A-60F3647E62E0}" type="slidenum">
              <a:rPr lang="en-US" smtClean="0"/>
              <a:t>21</a:t>
            </a:fld>
            <a:endParaRPr lang="en-US"/>
          </a:p>
        </p:txBody>
      </p:sp>
    </p:spTree>
    <p:extLst>
      <p:ext uri="{BB962C8B-B14F-4D97-AF65-F5344CB8AC3E}">
        <p14:creationId xmlns:p14="http://schemas.microsoft.com/office/powerpoint/2010/main" val="3852919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6377942" y="3373671"/>
            <a:ext cx="2529838" cy="2677656"/>
          </a:xfrm>
          <a:prstGeom prst="rect">
            <a:avLst/>
          </a:prstGeom>
          <a:noFill/>
        </p:spPr>
        <p:txBody>
          <a:bodyPr wrap="square" rtlCol="0">
            <a:spAutoFit/>
          </a:bodyPr>
          <a:lstStyle/>
          <a:p>
            <a:pPr algn="ctr"/>
            <a:r>
              <a:rPr lang="en-US" sz="2400" dirty="0" smtClean="0">
                <a:solidFill>
                  <a:srgbClr val="000000"/>
                </a:solidFill>
              </a:rPr>
              <a:t>Pray and strive hard for strength and make an effort not to participate in a non-Islamic ritual at next opportunity</a:t>
            </a:r>
            <a:endParaRPr lang="en-US" sz="2400" dirty="0">
              <a:solidFill>
                <a:srgbClr val="000000"/>
              </a:solidFill>
            </a:endParaRPr>
          </a:p>
        </p:txBody>
      </p:sp>
      <p:sp>
        <p:nvSpPr>
          <p:cNvPr id="8" name="TextBox 7"/>
          <p:cNvSpPr txBox="1"/>
          <p:nvPr/>
        </p:nvSpPr>
        <p:spPr>
          <a:xfrm>
            <a:off x="3488267" y="3387398"/>
            <a:ext cx="2421466" cy="2677656"/>
          </a:xfrm>
          <a:prstGeom prst="rect">
            <a:avLst/>
          </a:prstGeom>
          <a:noFill/>
        </p:spPr>
        <p:txBody>
          <a:bodyPr wrap="square" rtlCol="0">
            <a:spAutoFit/>
          </a:bodyPr>
          <a:lstStyle/>
          <a:p>
            <a:pPr algn="ctr"/>
            <a:r>
              <a:rPr lang="en-US" sz="2400" dirty="0" smtClean="0">
                <a:solidFill>
                  <a:srgbClr val="000000"/>
                </a:solidFill>
              </a:rPr>
              <a:t>Keep praying and strive to be able to differentiate between Islamic and cultural practices to stay away from them</a:t>
            </a:r>
            <a:endParaRPr lang="en-US" sz="2400" dirty="0">
              <a:solidFill>
                <a:srgbClr val="000000"/>
              </a:solidFill>
            </a:endParaRPr>
          </a:p>
        </p:txBody>
      </p:sp>
      <p:sp>
        <p:nvSpPr>
          <p:cNvPr id="9" name="TextBox 8"/>
          <p:cNvSpPr txBox="1"/>
          <p:nvPr/>
        </p:nvSpPr>
        <p:spPr>
          <a:xfrm>
            <a:off x="771930" y="3387398"/>
            <a:ext cx="2421466" cy="2677656"/>
          </a:xfrm>
          <a:prstGeom prst="rect">
            <a:avLst/>
          </a:prstGeom>
          <a:noFill/>
        </p:spPr>
        <p:txBody>
          <a:bodyPr wrap="square" rtlCol="0">
            <a:spAutoFit/>
          </a:bodyPr>
          <a:lstStyle/>
          <a:p>
            <a:pPr algn="ctr"/>
            <a:r>
              <a:rPr lang="en-US" sz="2400" dirty="0" smtClean="0">
                <a:solidFill>
                  <a:srgbClr val="000000"/>
                </a:solidFill>
              </a:rPr>
              <a:t>Continue to stay strong in not involving yourself in any </a:t>
            </a:r>
            <a:r>
              <a:rPr lang="en-US" sz="2400" dirty="0" err="1" smtClean="0">
                <a:solidFill>
                  <a:srgbClr val="000000"/>
                </a:solidFill>
              </a:rPr>
              <a:t>nonIslamic</a:t>
            </a:r>
            <a:r>
              <a:rPr lang="en-US" sz="2400" dirty="0" smtClean="0">
                <a:solidFill>
                  <a:srgbClr val="000000"/>
                </a:solidFill>
              </a:rPr>
              <a:t> cultural practices at work or at home</a:t>
            </a:r>
            <a:endParaRPr lang="en-US" sz="2400" dirty="0">
              <a:solidFill>
                <a:srgbClr val="000000"/>
              </a:solidFill>
            </a:endParaRPr>
          </a:p>
        </p:txBody>
      </p:sp>
      <p:sp>
        <p:nvSpPr>
          <p:cNvPr id="14" name="TextBox 13"/>
          <p:cNvSpPr txBox="1"/>
          <p:nvPr/>
        </p:nvSpPr>
        <p:spPr>
          <a:xfrm>
            <a:off x="7588675" y="2415887"/>
            <a:ext cx="575733" cy="523220"/>
          </a:xfrm>
          <a:prstGeom prst="rect">
            <a:avLst/>
          </a:prstGeom>
          <a:noFill/>
        </p:spPr>
        <p:txBody>
          <a:bodyPr wrap="square" rtlCol="0">
            <a:spAutoFit/>
          </a:bodyPr>
          <a:lstStyle/>
          <a:p>
            <a:pPr algn="ctr"/>
            <a:r>
              <a:rPr lang="en-US" sz="2800" dirty="0" smtClean="0">
                <a:solidFill>
                  <a:srgbClr val="000000"/>
                </a:solidFill>
              </a:rPr>
              <a:t>&gt;5</a:t>
            </a:r>
            <a:endParaRPr lang="en-US" sz="2800" dirty="0">
              <a:solidFill>
                <a:srgbClr val="000000"/>
              </a:solidFill>
            </a:endParaRPr>
          </a:p>
        </p:txBody>
      </p:sp>
      <p:sp>
        <p:nvSpPr>
          <p:cNvPr id="15" name="TextBox 14"/>
          <p:cNvSpPr txBox="1"/>
          <p:nvPr/>
        </p:nvSpPr>
        <p:spPr>
          <a:xfrm>
            <a:off x="1036317" y="2446203"/>
            <a:ext cx="754383" cy="523220"/>
          </a:xfrm>
          <a:prstGeom prst="rect">
            <a:avLst/>
          </a:prstGeom>
          <a:noFill/>
        </p:spPr>
        <p:txBody>
          <a:bodyPr wrap="square" rtlCol="0">
            <a:spAutoFit/>
          </a:bodyPr>
          <a:lstStyle/>
          <a:p>
            <a:pPr algn="ctr"/>
            <a:r>
              <a:rPr lang="en-US" sz="2800" dirty="0" smtClean="0">
                <a:solidFill>
                  <a:srgbClr val="000000"/>
                </a:solidFill>
              </a:rPr>
              <a:t>0-1</a:t>
            </a:r>
            <a:endParaRPr lang="en-US" sz="2800" dirty="0">
              <a:solidFill>
                <a:srgbClr val="000000"/>
              </a:solidFill>
            </a:endParaRPr>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solidFill>
                  <a:srgbClr val="000000"/>
                </a:solidFill>
              </a:rPr>
              <a:t>Combined Score</a:t>
            </a:r>
            <a:endParaRPr lang="en-US" sz="2800" dirty="0">
              <a:solidFill>
                <a:srgbClr val="000000"/>
              </a:solidFill>
            </a:endParaRPr>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346337"/>
            <a:ext cx="4627686" cy="584775"/>
          </a:xfrm>
          <a:prstGeom prst="rect">
            <a:avLst/>
          </a:prstGeom>
        </p:spPr>
        <p:txBody>
          <a:bodyPr wrap="square">
            <a:spAutoFit/>
          </a:bodyPr>
          <a:lstStyle/>
          <a:p>
            <a:r>
              <a:rPr lang="x-none" sz="3200" b="1" dirty="0">
                <a:solidFill>
                  <a:schemeClr val="bg1"/>
                </a:solidFill>
              </a:rPr>
              <a:t>اپنے اندر پاک تبدیلیاں پیدا </a:t>
            </a:r>
            <a:r>
              <a:rPr lang="x-none" sz="3200" b="1" dirty="0" smtClean="0">
                <a:solidFill>
                  <a:schemeClr val="bg1"/>
                </a:solidFill>
              </a:rPr>
              <a:t>کریں</a:t>
            </a:r>
            <a:endParaRPr lang="en-US" sz="3200" b="1" dirty="0">
              <a:solidFill>
                <a:schemeClr val="bg1"/>
              </a:solidFill>
            </a:endParaRPr>
          </a:p>
        </p:txBody>
      </p:sp>
      <p:sp>
        <p:nvSpPr>
          <p:cNvPr id="12" name="Title 1"/>
          <p:cNvSpPr txBox="1">
            <a:spLocks/>
          </p:cNvSpPr>
          <p:nvPr/>
        </p:nvSpPr>
        <p:spPr>
          <a:xfrm>
            <a:off x="3193396" y="459189"/>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
        <p:nvSpPr>
          <p:cNvPr id="3" name="Slide Number Placeholder 2"/>
          <p:cNvSpPr>
            <a:spLocks noGrp="1"/>
          </p:cNvSpPr>
          <p:nvPr>
            <p:ph type="sldNum" sz="quarter" idx="12"/>
          </p:nvPr>
        </p:nvSpPr>
        <p:spPr/>
        <p:txBody>
          <a:bodyPr/>
          <a:lstStyle/>
          <a:p>
            <a:fld id="{D64212AE-C6D7-4DAE-B05A-60F3647E62E0}" type="slidenum">
              <a:rPr lang="en-US" smtClean="0"/>
              <a:t>22</a:t>
            </a:fld>
            <a:endParaRPr lang="en-US"/>
          </a:p>
        </p:txBody>
      </p:sp>
    </p:spTree>
    <p:extLst>
      <p:ext uri="{BB962C8B-B14F-4D97-AF65-F5344CB8AC3E}">
        <p14:creationId xmlns:p14="http://schemas.microsoft.com/office/powerpoint/2010/main" val="37414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body" sz="half" idx="1"/>
          </p:nvPr>
        </p:nvSpPr>
        <p:spPr>
          <a:xfrm>
            <a:off x="723305" y="5044440"/>
            <a:ext cx="7590234" cy="1188832"/>
          </a:xfrm>
          <a:prstGeom prst="rect">
            <a:avLst/>
          </a:prstGeom>
        </p:spPr>
        <p:txBody>
          <a:bodyPr>
            <a:normAutofit/>
          </a:bodyPr>
          <a:lstStyle/>
          <a:p>
            <a:pPr marL="0" indent="0" defTabSz="230021">
              <a:buNone/>
              <a:defRPr sz="4592">
                <a:latin typeface="Trattatello"/>
                <a:ea typeface="Trattatello"/>
                <a:cs typeface="Trattatello"/>
                <a:sym typeface="Trattatello"/>
              </a:defRPr>
            </a:pPr>
            <a:r>
              <a:rPr lang="en-US" sz="3200" b="1" dirty="0" smtClean="0"/>
              <a:t>Health Topic: </a:t>
            </a:r>
            <a:r>
              <a:rPr sz="3200" b="1" dirty="0" smtClean="0"/>
              <a:t>Living </a:t>
            </a:r>
            <a:r>
              <a:rPr sz="3200" b="1" dirty="0"/>
              <a:t>well with </a:t>
            </a:r>
            <a:r>
              <a:rPr sz="3200" b="1" dirty="0" smtClean="0"/>
              <a:t>Diabetes</a:t>
            </a:r>
            <a:endParaRPr sz="3200" b="1" dirty="0"/>
          </a:p>
        </p:txBody>
      </p:sp>
      <p:pic>
        <p:nvPicPr>
          <p:cNvPr id="120" name="Picture 119"/>
          <p:cNvPicPr>
            <a:picLocks/>
          </p:cNvPicPr>
          <p:nvPr/>
        </p:nvPicPr>
        <p:blipFill>
          <a:blip r:embed="rId2">
            <a:extLst/>
          </a:blip>
          <a:stretch>
            <a:fillRect/>
          </a:stretch>
        </p:blipFill>
        <p:spPr>
          <a:xfrm>
            <a:off x="1775338" y="1107777"/>
            <a:ext cx="5486167" cy="4077816"/>
          </a:xfrm>
          <a:prstGeom prst="rect">
            <a:avLst/>
          </a:prstGeom>
        </p:spPr>
      </p:pic>
      <p:sp>
        <p:nvSpPr>
          <p:cNvPr id="2" name="Slide Number Placeholder 1"/>
          <p:cNvSpPr>
            <a:spLocks noGrp="1"/>
          </p:cNvSpPr>
          <p:nvPr>
            <p:ph type="sldNum" sz="quarter" idx="2"/>
          </p:nvPr>
        </p:nvSpPr>
        <p:spPr/>
        <p:txBody>
          <a:bodyPr/>
          <a:lstStyle/>
          <a:p>
            <a:fld id="{86CB4B4D-7CA3-9044-876B-883B54F8677D}" type="slidenum">
              <a:rPr lang="uk-UA" smtClean="0"/>
              <a:pPr/>
              <a:t>23</a:t>
            </a:fld>
            <a:endParaRPr lang="uk-UA"/>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20"/>
                                        </p:tgtEl>
                                        <p:attrNameLst>
                                          <p:attrName>style.visibility</p:attrName>
                                        </p:attrNameLst>
                                      </p:cBhvr>
                                      <p:to>
                                        <p:strVal val="visible"/>
                                      </p:to>
                                    </p:set>
                                    <p:animEffect transition="in" filter="dissolve">
                                      <p:cBhvr>
                                        <p:cTn id="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3467099" y="464820"/>
            <a:ext cx="5311497" cy="568777"/>
          </a:xfrm>
          <a:prstGeom prst="rect">
            <a:avLst/>
          </a:prstGeom>
        </p:spPr>
        <p:txBody>
          <a:bodyPr>
            <a:normAutofit/>
          </a:bodyPr>
          <a:lstStyle>
            <a:lvl1pPr>
              <a:defRPr sz="5100">
                <a:solidFill>
                  <a:srgbClr val="000000"/>
                </a:solidFill>
              </a:defRPr>
            </a:lvl1pPr>
          </a:lstStyle>
          <a:p>
            <a:r>
              <a:rPr sz="2800" b="1" dirty="0">
                <a:solidFill>
                  <a:srgbClr val="FFFFFF"/>
                </a:solidFill>
              </a:rPr>
              <a:t>What is Diabetes Mellitus</a:t>
            </a:r>
          </a:p>
        </p:txBody>
      </p:sp>
      <p:sp>
        <p:nvSpPr>
          <p:cNvPr id="123" name="Shape 123"/>
          <p:cNvSpPr>
            <a:spLocks noGrp="1"/>
          </p:cNvSpPr>
          <p:nvPr>
            <p:ph type="body" idx="1"/>
          </p:nvPr>
        </p:nvSpPr>
        <p:spPr>
          <a:xfrm>
            <a:off x="220981" y="1435650"/>
            <a:ext cx="8557616" cy="4474576"/>
          </a:xfrm>
          <a:prstGeom prst="rect">
            <a:avLst/>
          </a:prstGeom>
        </p:spPr>
        <p:txBody>
          <a:bodyPr>
            <a:noAutofit/>
          </a:bodyPr>
          <a:lstStyle/>
          <a:p>
            <a:pPr marL="214304" indent="-214304" defTabSz="328600">
              <a:spcBef>
                <a:spcPts val="600"/>
              </a:spcBef>
              <a:defRPr sz="2000">
                <a:solidFill>
                  <a:srgbClr val="000000"/>
                </a:solidFill>
              </a:defRPr>
            </a:pPr>
            <a:r>
              <a:rPr sz="1800" b="1" dirty="0"/>
              <a:t>Diabetes Mellitus</a:t>
            </a:r>
            <a:r>
              <a:rPr sz="1800" dirty="0"/>
              <a:t> is a metabolic disorder causing abnormal increase in blood sugar</a:t>
            </a:r>
          </a:p>
          <a:p>
            <a:pPr marL="214304" indent="-214304" defTabSz="328600">
              <a:spcBef>
                <a:spcPts val="600"/>
              </a:spcBef>
              <a:defRPr sz="2000">
                <a:solidFill>
                  <a:srgbClr val="000000"/>
                </a:solidFill>
              </a:defRPr>
            </a:pPr>
            <a:r>
              <a:rPr sz="1800" b="1" dirty="0"/>
              <a:t>Type 2 diabetes </a:t>
            </a:r>
            <a:r>
              <a:rPr sz="1800" dirty="0"/>
              <a:t>is the most common form and is usually seen in older adults</a:t>
            </a:r>
          </a:p>
          <a:p>
            <a:pPr marL="214304" indent="-214304" defTabSz="328600">
              <a:spcBef>
                <a:spcPts val="600"/>
              </a:spcBef>
              <a:defRPr sz="2000">
                <a:solidFill>
                  <a:srgbClr val="000000"/>
                </a:solidFill>
              </a:defRPr>
            </a:pPr>
            <a:r>
              <a:rPr sz="1800" b="1" dirty="0"/>
              <a:t>Type 1 Diabetes</a:t>
            </a:r>
            <a:r>
              <a:rPr sz="1800" dirty="0"/>
              <a:t> is more commonly diagnosed in children and young adults</a:t>
            </a:r>
          </a:p>
          <a:p>
            <a:pPr marL="214304" indent="-214304" defTabSz="328600">
              <a:spcBef>
                <a:spcPts val="600"/>
              </a:spcBef>
              <a:defRPr sz="2000">
                <a:solidFill>
                  <a:srgbClr val="000000"/>
                </a:solidFill>
              </a:defRPr>
            </a:pPr>
            <a:r>
              <a:rPr sz="1800" b="1" dirty="0"/>
              <a:t>In Type-2,</a:t>
            </a:r>
            <a:r>
              <a:rPr sz="1800" dirty="0"/>
              <a:t> the body uses insulin inefficiently causing your sugar to rise (Insulin resistance)</a:t>
            </a:r>
          </a:p>
          <a:p>
            <a:pPr marL="214304" indent="-214304" defTabSz="328600">
              <a:spcBef>
                <a:spcPts val="600"/>
              </a:spcBef>
              <a:defRPr sz="2000">
                <a:solidFill>
                  <a:srgbClr val="000000"/>
                </a:solidFill>
              </a:defRPr>
            </a:pPr>
            <a:r>
              <a:rPr sz="1800" dirty="0"/>
              <a:t>Common symptoms of diabetes - Some people may not have significant symptoms at </a:t>
            </a:r>
            <a:r>
              <a:rPr sz="1800" dirty="0" smtClean="0"/>
              <a:t>all</a:t>
            </a:r>
            <a:endParaRPr lang="en-US" sz="1800" dirty="0" smtClean="0"/>
          </a:p>
          <a:p>
            <a:pPr marL="234396" lvl="1" indent="0" defTabSz="328600">
              <a:spcBef>
                <a:spcPts val="600"/>
              </a:spcBef>
              <a:buNone/>
              <a:defRPr sz="2000">
                <a:solidFill>
                  <a:srgbClr val="000000"/>
                </a:solidFill>
              </a:defRPr>
            </a:pPr>
            <a:r>
              <a:rPr sz="1800" dirty="0" smtClean="0"/>
              <a:t>Frequent </a:t>
            </a:r>
            <a:r>
              <a:rPr sz="1800" dirty="0"/>
              <a:t>Urination</a:t>
            </a:r>
            <a:br>
              <a:rPr sz="1800" dirty="0"/>
            </a:br>
            <a:r>
              <a:rPr sz="1800" dirty="0"/>
              <a:t>Feeling very thirsty</a:t>
            </a:r>
            <a:br>
              <a:rPr sz="1800" dirty="0"/>
            </a:br>
            <a:r>
              <a:rPr sz="1800" dirty="0"/>
              <a:t>Feeling very hungry  - Increased appetite</a:t>
            </a:r>
            <a:br>
              <a:rPr sz="1800" dirty="0"/>
            </a:br>
            <a:r>
              <a:rPr sz="1800" dirty="0"/>
              <a:t>Weight loss - even though you are eating more (type 1)</a:t>
            </a:r>
            <a:br>
              <a:rPr sz="1800" dirty="0"/>
            </a:br>
            <a:r>
              <a:rPr sz="1800" dirty="0"/>
              <a:t>Extreme fatigue</a:t>
            </a:r>
            <a:br>
              <a:rPr sz="1800" dirty="0"/>
            </a:br>
            <a:r>
              <a:rPr sz="1800" dirty="0"/>
              <a:t>Blurred vision</a:t>
            </a:r>
            <a:br>
              <a:rPr sz="1800" dirty="0"/>
            </a:br>
            <a:r>
              <a:rPr sz="1800" dirty="0"/>
              <a:t>Cuts/bruises that are slow to heal</a:t>
            </a:r>
            <a:br>
              <a:rPr sz="1800" dirty="0"/>
            </a:br>
            <a:r>
              <a:rPr sz="1800" dirty="0"/>
              <a:t>Tingling, pain, or numbness in the hands/feet (type 2)</a:t>
            </a:r>
          </a:p>
        </p:txBody>
      </p:sp>
      <p:sp>
        <p:nvSpPr>
          <p:cNvPr id="2" name="Slide Number Placeholder 1"/>
          <p:cNvSpPr>
            <a:spLocks noGrp="1"/>
          </p:cNvSpPr>
          <p:nvPr>
            <p:ph type="sldNum" sz="quarter" idx="2"/>
          </p:nvPr>
        </p:nvSpPr>
        <p:spPr/>
        <p:txBody>
          <a:bodyPr/>
          <a:lstStyle/>
          <a:p>
            <a:fld id="{86CB4B4D-7CA3-9044-876B-883B54F8677D}" type="slidenum">
              <a:rPr lang="uk-UA" smtClean="0"/>
              <a:pPr/>
              <a:t>24</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3657599" y="257056"/>
            <a:ext cx="5136237" cy="890841"/>
          </a:xfrm>
          <a:prstGeom prst="rect">
            <a:avLst/>
          </a:prstGeom>
        </p:spPr>
        <p:txBody>
          <a:bodyPr>
            <a:normAutofit fontScale="90000"/>
          </a:bodyPr>
          <a:lstStyle>
            <a:lvl1pPr>
              <a:defRPr sz="4400">
                <a:solidFill>
                  <a:srgbClr val="000000"/>
                </a:solidFill>
              </a:defRPr>
            </a:lvl1pPr>
          </a:lstStyle>
          <a:p>
            <a:r>
              <a:rPr sz="3200" b="1" dirty="0">
                <a:solidFill>
                  <a:srgbClr val="FFFFFF"/>
                </a:solidFill>
              </a:rPr>
              <a:t>Complications of Diabetes</a:t>
            </a:r>
          </a:p>
        </p:txBody>
      </p:sp>
      <p:sp>
        <p:nvSpPr>
          <p:cNvPr id="126" name="Shape 126"/>
          <p:cNvSpPr>
            <a:spLocks noGrp="1"/>
          </p:cNvSpPr>
          <p:nvPr>
            <p:ph type="body" idx="1"/>
          </p:nvPr>
        </p:nvSpPr>
        <p:spPr>
          <a:xfrm>
            <a:off x="682347" y="1254577"/>
            <a:ext cx="7590234" cy="4638415"/>
          </a:xfrm>
          <a:prstGeom prst="rect">
            <a:avLst/>
          </a:prstGeom>
        </p:spPr>
        <p:txBody>
          <a:bodyPr>
            <a:normAutofit fontScale="85000" lnSpcReduction="20000"/>
          </a:bodyPr>
          <a:lstStyle/>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hlinkClick r:id="rId2"/>
              </a:rPr>
              <a:t>Skin Complications</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t>Eye Complications</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t>Neuropathy</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hlinkClick r:id="rId3"/>
              </a:rPr>
              <a:t>Foot Complications</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t>Kidney Disease</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t>High Blood Pressure</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t>Stroke</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t>Gastroparesis</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t>Heart Disease</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t>Diabetic ketoacidosis (DKA) mostly in type 1 diabetes</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t>Hyperosmolar Hyperglycemic </a:t>
            </a:r>
            <a:r>
              <a:rPr dirty="0" err="1"/>
              <a:t>Nonketotic</a:t>
            </a:r>
            <a:r>
              <a:rPr dirty="0"/>
              <a:t> Syndrome (HHNS)</a:t>
            </a:r>
          </a:p>
          <a:p>
            <a:pPr marL="115188" indent="-115188" defTabSz="176623">
              <a:spcBef>
                <a:spcPts val="914"/>
              </a:spcBef>
              <a:defRPr sz="2537">
                <a:solidFill>
                  <a:srgbClr val="000000"/>
                </a:solidFill>
                <a:latin typeface="Times New Roman"/>
                <a:ea typeface="Times New Roman"/>
                <a:cs typeface="Times New Roman"/>
                <a:sym typeface="Times New Roman"/>
              </a:defRPr>
            </a:pPr>
            <a:r>
              <a:rPr dirty="0"/>
              <a:t>Mental Health</a:t>
            </a:r>
          </a:p>
        </p:txBody>
      </p:sp>
      <p:sp>
        <p:nvSpPr>
          <p:cNvPr id="2" name="Slide Number Placeholder 1"/>
          <p:cNvSpPr>
            <a:spLocks noGrp="1"/>
          </p:cNvSpPr>
          <p:nvPr>
            <p:ph type="sldNum" sz="quarter" idx="2"/>
          </p:nvPr>
        </p:nvSpPr>
        <p:spPr/>
        <p:txBody>
          <a:bodyPr/>
          <a:lstStyle/>
          <a:p>
            <a:fld id="{86CB4B4D-7CA3-9044-876B-883B54F8677D}" type="slidenum">
              <a:rPr lang="uk-UA" smtClean="0"/>
              <a:pPr/>
              <a:t>25</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3634739" y="257056"/>
            <a:ext cx="5334357" cy="977348"/>
          </a:xfrm>
          <a:prstGeom prst="rect">
            <a:avLst/>
          </a:prstGeom>
        </p:spPr>
        <p:txBody>
          <a:bodyPr>
            <a:normAutofit fontScale="90000"/>
          </a:bodyPr>
          <a:lstStyle>
            <a:lvl1pPr>
              <a:defRPr sz="4600">
                <a:solidFill>
                  <a:srgbClr val="000000"/>
                </a:solidFill>
              </a:defRPr>
            </a:lvl1pPr>
          </a:lstStyle>
          <a:p>
            <a:r>
              <a:rPr sz="3200" b="1" dirty="0">
                <a:solidFill>
                  <a:srgbClr val="FFFFFF"/>
                </a:solidFill>
              </a:rPr>
              <a:t>How do I manage </a:t>
            </a:r>
            <a:r>
              <a:rPr sz="3200" b="1" dirty="0" smtClean="0">
                <a:solidFill>
                  <a:srgbClr val="FFFFFF"/>
                </a:solidFill>
              </a:rPr>
              <a:t>Diabetes</a:t>
            </a:r>
            <a:r>
              <a:rPr lang="en-US" sz="3200" b="1" dirty="0" smtClean="0">
                <a:solidFill>
                  <a:srgbClr val="FFFFFF"/>
                </a:solidFill>
              </a:rPr>
              <a:t>?</a:t>
            </a:r>
            <a:endParaRPr sz="3200" b="1" dirty="0">
              <a:solidFill>
                <a:srgbClr val="FFFFFF"/>
              </a:solidFill>
            </a:endParaRPr>
          </a:p>
        </p:txBody>
      </p:sp>
      <p:sp>
        <p:nvSpPr>
          <p:cNvPr id="129" name="Shape 129"/>
          <p:cNvSpPr>
            <a:spLocks noGrp="1"/>
          </p:cNvSpPr>
          <p:nvPr>
            <p:ph type="body" idx="1"/>
          </p:nvPr>
        </p:nvSpPr>
        <p:spPr>
          <a:xfrm>
            <a:off x="677346" y="1234404"/>
            <a:ext cx="8123753" cy="4675669"/>
          </a:xfrm>
          <a:prstGeom prst="rect">
            <a:avLst/>
          </a:prstGeom>
        </p:spPr>
        <p:txBody>
          <a:bodyPr>
            <a:noAutofit/>
          </a:bodyPr>
          <a:lstStyle/>
          <a:p>
            <a:pPr marL="0" indent="-254486" defTabSz="390213">
              <a:spcBef>
                <a:spcPts val="600"/>
              </a:spcBef>
              <a:defRPr sz="2565">
                <a:solidFill>
                  <a:srgbClr val="000000"/>
                </a:solidFill>
              </a:defRPr>
            </a:pPr>
            <a:r>
              <a:rPr sz="2200" b="1" dirty="0"/>
              <a:t>Choosing what, how Much, and when to eat</a:t>
            </a:r>
            <a:r>
              <a:rPr sz="2200" dirty="0"/>
              <a:t>. You need to make some changes,  but you have flexibility with the menu</a:t>
            </a:r>
          </a:p>
          <a:p>
            <a:pPr marL="0" indent="-254486" defTabSz="390213">
              <a:spcBef>
                <a:spcPts val="600"/>
              </a:spcBef>
              <a:defRPr sz="2565">
                <a:solidFill>
                  <a:srgbClr val="000000"/>
                </a:solidFill>
              </a:defRPr>
            </a:pPr>
            <a:r>
              <a:rPr sz="2200" b="1" dirty="0"/>
              <a:t>Being active</a:t>
            </a:r>
            <a:r>
              <a:rPr sz="2200" dirty="0"/>
              <a:t> is the most important part of managing diabetes. Aerobic activity in particular is vital to managing diabetes</a:t>
            </a:r>
          </a:p>
          <a:p>
            <a:pPr marL="0" indent="-254486" defTabSz="390213">
              <a:spcBef>
                <a:spcPts val="600"/>
              </a:spcBef>
              <a:defRPr sz="2565">
                <a:solidFill>
                  <a:srgbClr val="000000"/>
                </a:solidFill>
              </a:defRPr>
            </a:pPr>
            <a:r>
              <a:rPr sz="2200" b="1" dirty="0">
                <a:hlinkClick r:id="rId2"/>
              </a:rPr>
              <a:t>Weight Loss</a:t>
            </a:r>
            <a:r>
              <a:rPr sz="2200" b="1" dirty="0"/>
              <a:t> </a:t>
            </a:r>
            <a:r>
              <a:rPr sz="2200" dirty="0"/>
              <a:t>will help improve your sugar blood pressure and cholesterol and contribute to overall wellbeing in diabetes</a:t>
            </a:r>
          </a:p>
          <a:p>
            <a:pPr marL="0" indent="-254486" defTabSz="390213">
              <a:spcBef>
                <a:spcPts val="600"/>
              </a:spcBef>
              <a:defRPr sz="2565">
                <a:solidFill>
                  <a:srgbClr val="000000"/>
                </a:solidFill>
              </a:defRPr>
            </a:pPr>
            <a:r>
              <a:rPr sz="2200" b="1" dirty="0"/>
              <a:t>Medicines</a:t>
            </a:r>
            <a:r>
              <a:rPr sz="2200" dirty="0"/>
              <a:t> will to help to keep your blood glucose in your target ran</a:t>
            </a:r>
            <a:r>
              <a:rPr sz="2200" b="1" dirty="0"/>
              <a:t>ge</a:t>
            </a:r>
          </a:p>
          <a:p>
            <a:pPr marL="0" indent="-254486" defTabSz="390213">
              <a:spcBef>
                <a:spcPts val="600"/>
              </a:spcBef>
              <a:defRPr sz="2565">
                <a:solidFill>
                  <a:srgbClr val="000000"/>
                </a:solidFill>
              </a:defRPr>
            </a:pPr>
            <a:r>
              <a:rPr sz="2200" b="1" dirty="0"/>
              <a:t>Monitoring blood glucose</a:t>
            </a:r>
            <a:r>
              <a:rPr sz="2200" dirty="0"/>
              <a:t> will help you manage your diet, activity and medicines</a:t>
            </a:r>
          </a:p>
          <a:p>
            <a:pPr marL="0" indent="-254486" defTabSz="390213">
              <a:spcBef>
                <a:spcPts val="600"/>
              </a:spcBef>
              <a:defRPr sz="2565">
                <a:solidFill>
                  <a:srgbClr val="000000"/>
                </a:solidFill>
              </a:defRPr>
            </a:pPr>
            <a:r>
              <a:rPr sz="2200" dirty="0"/>
              <a:t>Join a support group; </a:t>
            </a:r>
            <a:r>
              <a:rPr sz="2200" u="sng" dirty="0">
                <a:hlinkClick r:id="rId3"/>
              </a:rPr>
              <a:t>www.diabetes.org</a:t>
            </a:r>
            <a:r>
              <a:rPr sz="2200" dirty="0"/>
              <a:t>) is an excellent resource</a:t>
            </a:r>
          </a:p>
        </p:txBody>
      </p:sp>
      <p:sp>
        <p:nvSpPr>
          <p:cNvPr id="2" name="Slide Number Placeholder 1"/>
          <p:cNvSpPr>
            <a:spLocks noGrp="1"/>
          </p:cNvSpPr>
          <p:nvPr>
            <p:ph type="sldNum" sz="quarter" idx="2"/>
          </p:nvPr>
        </p:nvSpPr>
        <p:spPr/>
        <p:txBody>
          <a:bodyPr/>
          <a:lstStyle/>
          <a:p>
            <a:fld id="{86CB4B4D-7CA3-9044-876B-883B54F8677D}" type="slidenum">
              <a:rPr lang="uk-UA" smtClean="0"/>
              <a:pPr/>
              <a:t>26</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27</a:t>
            </a:fld>
            <a:endParaRPr lang="en-US"/>
          </a:p>
        </p:txBody>
      </p:sp>
      <p:sp>
        <p:nvSpPr>
          <p:cNvPr id="5" name="Content Placeholder 2"/>
          <p:cNvSpPr txBox="1">
            <a:spLocks/>
          </p:cNvSpPr>
          <p:nvPr/>
        </p:nvSpPr>
        <p:spPr>
          <a:xfrm>
            <a:off x="644904" y="1512315"/>
            <a:ext cx="78867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smtClean="0">
                <a:solidFill>
                  <a:srgbClr val="000000"/>
                </a:solidFill>
              </a:rPr>
              <a:t>Four Priorities for 2017</a:t>
            </a:r>
            <a:endParaRPr lang="en-US" dirty="0" smtClean="0">
              <a:solidFill>
                <a:srgbClr val="000000"/>
              </a:solidFill>
            </a:endParaRPr>
          </a:p>
          <a:p>
            <a:pPr marL="514350" indent="-514350">
              <a:buFont typeface="+mj-lt"/>
              <a:buAutoNum type="arabicPeriod"/>
            </a:pPr>
            <a:r>
              <a:rPr lang="en-US" b="1" dirty="0" smtClean="0">
                <a:solidFill>
                  <a:srgbClr val="000000"/>
                </a:solidFill>
              </a:rPr>
              <a:t>At least 50% of Tajnid to attend monthly meetings where we </a:t>
            </a:r>
            <a:r>
              <a:rPr lang="en-US" b="1" smtClean="0">
                <a:solidFill>
                  <a:srgbClr val="000000"/>
                </a:solidFill>
              </a:rPr>
              <a:t>discuss </a:t>
            </a:r>
            <a:r>
              <a:rPr lang="en-US" b="1" smtClean="0">
                <a:solidFill>
                  <a:srgbClr val="000000"/>
                </a:solidFill>
              </a:rPr>
              <a:t>Huzoor’s vision</a:t>
            </a:r>
            <a:r>
              <a:rPr lang="en-US" b="1" dirty="0" smtClean="0">
                <a:solidFill>
                  <a:srgbClr val="000000"/>
                </a:solidFill>
              </a:rPr>
              <a:t>: “Save yourself and your families from a fire” in interactive discussions.</a:t>
            </a:r>
          </a:p>
          <a:p>
            <a:pPr marL="514350" indent="-514350">
              <a:buFont typeface="+mj-lt"/>
              <a:buAutoNum type="arabicPeriod"/>
            </a:pPr>
            <a:r>
              <a:rPr lang="en-US" b="1" dirty="0" smtClean="0">
                <a:solidFill>
                  <a:srgbClr val="000000"/>
                </a:solidFill>
              </a:rPr>
              <a:t>Bring 350+ new </a:t>
            </a:r>
            <a:r>
              <a:rPr lang="en-US" b="1" dirty="0" err="1" smtClean="0">
                <a:solidFill>
                  <a:srgbClr val="000000"/>
                </a:solidFill>
              </a:rPr>
              <a:t>Ansar</a:t>
            </a:r>
            <a:r>
              <a:rPr lang="en-US" b="1" dirty="0" smtClean="0">
                <a:solidFill>
                  <a:srgbClr val="000000"/>
                </a:solidFill>
              </a:rPr>
              <a:t> in </a:t>
            </a:r>
            <a:r>
              <a:rPr lang="en-US" b="1" dirty="0" err="1" smtClean="0">
                <a:solidFill>
                  <a:srgbClr val="000000"/>
                </a:solidFill>
              </a:rPr>
              <a:t>Nazam</a:t>
            </a:r>
            <a:r>
              <a:rPr lang="en-US" b="1" dirty="0" smtClean="0">
                <a:solidFill>
                  <a:srgbClr val="000000"/>
                </a:solidFill>
              </a:rPr>
              <a:t>-e-</a:t>
            </a:r>
            <a:r>
              <a:rPr lang="en-US" b="1" dirty="0" err="1" smtClean="0">
                <a:solidFill>
                  <a:srgbClr val="000000"/>
                </a:solidFill>
              </a:rPr>
              <a:t>Wasiyat</a:t>
            </a:r>
            <a:r>
              <a:rPr lang="en-US" b="1" dirty="0" smtClean="0">
                <a:solidFill>
                  <a:srgbClr val="000000"/>
                </a:solidFill>
              </a:rPr>
              <a:t> (The targets for small, medium and Large </a:t>
            </a:r>
            <a:r>
              <a:rPr lang="en-US" b="1" dirty="0" err="1" smtClean="0">
                <a:solidFill>
                  <a:srgbClr val="000000"/>
                </a:solidFill>
              </a:rPr>
              <a:t>Majlis</a:t>
            </a:r>
            <a:r>
              <a:rPr lang="en-US" b="1" dirty="0" smtClean="0">
                <a:solidFill>
                  <a:srgbClr val="000000"/>
                </a:solidFill>
              </a:rPr>
              <a:t> are 3, 5, and 7, respectively)</a:t>
            </a:r>
          </a:p>
          <a:p>
            <a:pPr marL="514350" indent="-514350">
              <a:buFont typeface="+mj-lt"/>
              <a:buAutoNum type="arabicPeriod"/>
            </a:pPr>
            <a:r>
              <a:rPr lang="en-US" b="1" dirty="0">
                <a:solidFill>
                  <a:srgbClr val="000000"/>
                </a:solidFill>
              </a:rPr>
              <a:t>Help establish a culture of congregational </a:t>
            </a:r>
            <a:r>
              <a:rPr lang="en-US" b="1" dirty="0" err="1">
                <a:solidFill>
                  <a:srgbClr val="000000"/>
                </a:solidFill>
              </a:rPr>
              <a:t>Salat</a:t>
            </a:r>
            <a:r>
              <a:rPr lang="en-US" b="1" dirty="0" smtClean="0">
                <a:solidFill>
                  <a:srgbClr val="000000"/>
                </a:solidFill>
              </a:rPr>
              <a:t>.</a:t>
            </a:r>
          </a:p>
          <a:p>
            <a:pPr marL="514350" indent="-514350">
              <a:buFont typeface="+mj-lt"/>
              <a:buAutoNum type="arabicPeriod"/>
            </a:pPr>
            <a:r>
              <a:rPr lang="en-US" b="1" dirty="0" smtClean="0">
                <a:solidFill>
                  <a:srgbClr val="000000"/>
                </a:solidFill>
              </a:rPr>
              <a:t>More than 50% </a:t>
            </a:r>
            <a:r>
              <a:rPr lang="en-US" b="1" dirty="0" err="1" smtClean="0">
                <a:solidFill>
                  <a:srgbClr val="000000"/>
                </a:solidFill>
              </a:rPr>
              <a:t>Tajnid</a:t>
            </a:r>
            <a:r>
              <a:rPr lang="en-US" b="1" dirty="0" smtClean="0">
                <a:solidFill>
                  <a:srgbClr val="000000"/>
                </a:solidFill>
              </a:rPr>
              <a:t> to attend National </a:t>
            </a:r>
            <a:r>
              <a:rPr lang="en-US" b="1" dirty="0" err="1" smtClean="0">
                <a:solidFill>
                  <a:srgbClr val="000000"/>
                </a:solidFill>
              </a:rPr>
              <a:t>Ijtima</a:t>
            </a:r>
            <a:r>
              <a:rPr lang="en-US" b="1" dirty="0" smtClean="0">
                <a:solidFill>
                  <a:srgbClr val="000000"/>
                </a:solidFill>
              </a:rPr>
              <a:t>.</a:t>
            </a:r>
            <a:endParaRPr lang="en-US" b="1" dirty="0">
              <a:solidFill>
                <a:srgbClr val="000000"/>
              </a:solidFill>
            </a:endParaRPr>
          </a:p>
        </p:txBody>
      </p:sp>
    </p:spTree>
    <p:extLst>
      <p:ext uri="{BB962C8B-B14F-4D97-AF65-F5344CB8AC3E}">
        <p14:creationId xmlns:p14="http://schemas.microsoft.com/office/powerpoint/2010/main" val="3628297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453"/>
            <a:ext cx="7886700" cy="4351338"/>
          </a:xfrm>
        </p:spPr>
        <p:txBody>
          <a:bodyPr>
            <a:normAutofit/>
          </a:bodyPr>
          <a:lstStyle/>
          <a:p>
            <a:pPr marL="0" indent="0">
              <a:buNone/>
            </a:pPr>
            <a:r>
              <a:rPr lang="en-US" b="1" dirty="0" smtClean="0"/>
              <a:t>Local Reminders</a:t>
            </a:r>
          </a:p>
          <a:p>
            <a:pPr marL="971550" lvl="1" indent="-514350">
              <a:buFont typeface="+mj-lt"/>
              <a:buAutoNum type="arabicPeriod"/>
            </a:pPr>
            <a:r>
              <a:rPr lang="en-US" b="1" dirty="0"/>
              <a:t>	</a:t>
            </a:r>
            <a:endParaRPr lang="en-US" b="1" dirty="0" smtClean="0"/>
          </a:p>
          <a:p>
            <a:pPr marL="971550" lvl="1" indent="-514350">
              <a:buFont typeface="+mj-lt"/>
              <a:buAutoNum type="arabicPeriod"/>
            </a:pPr>
            <a:r>
              <a:rPr lang="en-US" b="1" dirty="0"/>
              <a:t>	</a:t>
            </a:r>
            <a:endParaRPr lang="en-US" dirty="0"/>
          </a:p>
          <a:p>
            <a:endParaRPr lang="en-US" dirty="0" smtClean="0"/>
          </a:p>
          <a:p>
            <a:endParaRPr lang="en-US" dirty="0"/>
          </a:p>
          <a:p>
            <a:pPr marL="0" indent="0">
              <a:buNone/>
            </a:pPr>
            <a:endParaRPr lang="en-US" dirty="0" smtClean="0"/>
          </a:p>
          <a:p>
            <a:endParaRPr lang="en-US" dirty="0"/>
          </a:p>
          <a:p>
            <a:endParaRPr lang="en-US" dirty="0" smtClean="0"/>
          </a:p>
          <a:p>
            <a:pPr marL="0" indent="0">
              <a:buNone/>
            </a:pPr>
            <a:r>
              <a:rPr lang="en-US" b="1" dirty="0" err="1" smtClean="0"/>
              <a:t>Dua</a:t>
            </a:r>
            <a:endParaRPr lang="en-US" b="1" dirty="0"/>
          </a:p>
        </p:txBody>
      </p:sp>
      <p:sp>
        <p:nvSpPr>
          <p:cNvPr id="2" name="Slide Number Placeholder 1"/>
          <p:cNvSpPr>
            <a:spLocks noGrp="1"/>
          </p:cNvSpPr>
          <p:nvPr>
            <p:ph type="sldNum" sz="quarter" idx="12"/>
          </p:nvPr>
        </p:nvSpPr>
        <p:spPr/>
        <p:txBody>
          <a:bodyPr/>
          <a:lstStyle/>
          <a:p>
            <a:fld id="{D64212AE-C6D7-4DAE-B05A-60F3647E62E0}" type="slidenum">
              <a:rPr lang="en-US" smtClean="0"/>
              <a:t>28</a:t>
            </a:fld>
            <a:endParaRPr lang="en-US"/>
          </a:p>
        </p:txBody>
      </p:sp>
    </p:spTree>
    <p:extLst>
      <p:ext uri="{BB962C8B-B14F-4D97-AF65-F5344CB8AC3E}">
        <p14:creationId xmlns:p14="http://schemas.microsoft.com/office/powerpoint/2010/main" val="134990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3</a:t>
            </a:fld>
            <a:endParaRPr lang="en-US"/>
          </a:p>
        </p:txBody>
      </p:sp>
      <p:sp>
        <p:nvSpPr>
          <p:cNvPr id="3" name="Rectangle 2"/>
          <p:cNvSpPr/>
          <p:nvPr/>
        </p:nvSpPr>
        <p:spPr>
          <a:xfrm>
            <a:off x="624840" y="1196638"/>
            <a:ext cx="7856220" cy="5021888"/>
          </a:xfrm>
          <a:prstGeom prst="rect">
            <a:avLst/>
          </a:prstGeom>
        </p:spPr>
        <p:txBody>
          <a:bodyPr wrap="square">
            <a:spAutoFit/>
          </a:bodyPr>
          <a:lstStyle/>
          <a:p>
            <a:pPr marR="0" lvl="0" algn="just">
              <a:spcBef>
                <a:spcPts val="0"/>
              </a:spcBef>
              <a:spcAft>
                <a:spcPts val="1000"/>
              </a:spcAft>
            </a:pPr>
            <a:r>
              <a:rPr lang="en-US" sz="2400" dirty="0" smtClean="0">
                <a:ea typeface="Calibri" panose="020F0502020204030204" pitchFamily="34" charset="0"/>
                <a:cs typeface="Arial" panose="020B0604020202020204" pitchFamily="34" charset="0"/>
              </a:rPr>
              <a:t>The Promised Messiah (as) said,</a:t>
            </a:r>
          </a:p>
          <a:p>
            <a:pPr marR="0" lvl="0" algn="just">
              <a:spcBef>
                <a:spcPts val="0"/>
              </a:spcBef>
              <a:spcAft>
                <a:spcPts val="1000"/>
              </a:spcAft>
            </a:pPr>
            <a:r>
              <a:rPr lang="en-US" sz="2400" dirty="0" smtClean="0">
                <a:ea typeface="Calibri" panose="020F0502020204030204" pitchFamily="34" charset="0"/>
                <a:cs typeface="Arial" panose="020B0604020202020204" pitchFamily="34" charset="0"/>
              </a:rPr>
              <a:t>“</a:t>
            </a:r>
            <a:r>
              <a:rPr lang="en-US" sz="2400" dirty="0">
                <a:ea typeface="Calibri" panose="020F0502020204030204" pitchFamily="34" charset="0"/>
                <a:cs typeface="Arial" panose="020B0604020202020204" pitchFamily="34" charset="0"/>
              </a:rPr>
              <a:t>I pray again, for the third time, that O my Mighty and Benevolent! O the Forgiving and the Merciful God! Grant here room for graves to only those who truly believe in this chosen one of Yours, </a:t>
            </a:r>
            <a:r>
              <a:rPr lang="en-US" sz="2400" i="1" dirty="0">
                <a:ea typeface="Calibri" panose="020F0502020204030204" pitchFamily="34" charset="0"/>
                <a:cs typeface="Arial" panose="020B0604020202020204" pitchFamily="34" charset="0"/>
              </a:rPr>
              <a:t>and</a:t>
            </a:r>
            <a:r>
              <a:rPr lang="en-US" sz="2400" dirty="0">
                <a:ea typeface="Calibri" panose="020F0502020204030204" pitchFamily="34" charset="0"/>
                <a:cs typeface="Arial" panose="020B0604020202020204" pitchFamily="34" charset="0"/>
              </a:rPr>
              <a:t> entertain no hypocrisy, selfish ends or ill-will in themselves; and as faith and obedience rightfully deserve it, they carry out these obligations for Your sake and within their hearts </a:t>
            </a:r>
            <a:r>
              <a:rPr lang="en-US" sz="2400" i="1" dirty="0">
                <a:ea typeface="Calibri" panose="020F0502020204030204" pitchFamily="34" charset="0"/>
                <a:cs typeface="Arial" panose="020B0604020202020204" pitchFamily="34" charset="0"/>
              </a:rPr>
              <a:t>they</a:t>
            </a:r>
            <a:r>
              <a:rPr lang="en-US" sz="2400" dirty="0">
                <a:ea typeface="Calibri" panose="020F0502020204030204" pitchFamily="34" charset="0"/>
                <a:cs typeface="Arial" panose="020B0604020202020204" pitchFamily="34" charset="0"/>
              </a:rPr>
              <a:t> have sacrificed their lives for Your cause; </a:t>
            </a:r>
            <a:r>
              <a:rPr lang="en-US" sz="2400" i="1" dirty="0">
                <a:ea typeface="Calibri" panose="020F0502020204030204" pitchFamily="34" charset="0"/>
                <a:cs typeface="Arial" panose="020B0604020202020204" pitchFamily="34" charset="0"/>
              </a:rPr>
              <a:t>and</a:t>
            </a:r>
            <a:r>
              <a:rPr lang="en-US" sz="2400" dirty="0">
                <a:ea typeface="Calibri" panose="020F0502020204030204" pitchFamily="34" charset="0"/>
                <a:cs typeface="Arial" panose="020B0604020202020204" pitchFamily="34" charset="0"/>
              </a:rPr>
              <a:t> with whom You are pleased and </a:t>
            </a:r>
            <a:r>
              <a:rPr lang="en-US" sz="2400" i="1" dirty="0">
                <a:ea typeface="Calibri" panose="020F0502020204030204" pitchFamily="34" charset="0"/>
                <a:cs typeface="Arial" panose="020B0604020202020204" pitchFamily="34" charset="0"/>
              </a:rPr>
              <a:t>about whom</a:t>
            </a:r>
            <a:r>
              <a:rPr lang="en-US" sz="2400" dirty="0">
                <a:ea typeface="Calibri" panose="020F0502020204030204" pitchFamily="34" charset="0"/>
                <a:cs typeface="Arial" panose="020B0604020202020204" pitchFamily="34" charset="0"/>
              </a:rPr>
              <a:t> You know have been completely consumed in Your love; </a:t>
            </a:r>
            <a:r>
              <a:rPr lang="en-US" sz="2400" i="1" dirty="0">
                <a:ea typeface="Calibri" panose="020F0502020204030204" pitchFamily="34" charset="0"/>
                <a:cs typeface="Arial" panose="020B0604020202020204" pitchFamily="34" charset="0"/>
              </a:rPr>
              <a:t>and</a:t>
            </a:r>
            <a:r>
              <a:rPr lang="en-US" sz="2400" dirty="0">
                <a:ea typeface="Calibri" panose="020F0502020204030204" pitchFamily="34" charset="0"/>
                <a:cs typeface="Arial" panose="020B0604020202020204" pitchFamily="34" charset="0"/>
              </a:rPr>
              <a:t> who maintain a bond of love and devotion with Your Messenger with loyalty, total respect and manifest satisfaction of Faith. Amen, O Lord of all the worlds.” </a:t>
            </a:r>
            <a:r>
              <a:rPr lang="en-US" sz="2400" dirty="0" smtClean="0">
                <a:ea typeface="Calibri" panose="020F0502020204030204" pitchFamily="34" charset="0"/>
                <a:cs typeface="Arial" panose="020B0604020202020204" pitchFamily="34" charset="0"/>
              </a:rPr>
              <a:t>	</a:t>
            </a:r>
            <a:r>
              <a:rPr lang="en-US" sz="2400" i="1" dirty="0" smtClean="0">
                <a:ea typeface="Calibri" panose="020F0502020204030204" pitchFamily="34" charset="0"/>
                <a:cs typeface="Arial" panose="020B0604020202020204" pitchFamily="34" charset="0"/>
              </a:rPr>
              <a:t>(</a:t>
            </a:r>
            <a:r>
              <a:rPr lang="en-US" sz="2400" i="1" dirty="0" err="1">
                <a:ea typeface="Calibri" panose="020F0502020204030204" pitchFamily="34" charset="0"/>
                <a:cs typeface="Arial" panose="020B0604020202020204" pitchFamily="34" charset="0"/>
              </a:rPr>
              <a:t>Risala</a:t>
            </a:r>
            <a:r>
              <a:rPr lang="en-US" sz="2400" i="1" dirty="0">
                <a:ea typeface="Calibri" panose="020F0502020204030204" pitchFamily="34" charset="0"/>
                <a:cs typeface="Arial" panose="020B0604020202020204" pitchFamily="34" charset="0"/>
              </a:rPr>
              <a:t> Al-</a:t>
            </a:r>
            <a:r>
              <a:rPr lang="en-US" sz="2400" i="1" dirty="0" err="1">
                <a:ea typeface="Calibri" panose="020F0502020204030204" pitchFamily="34" charset="0"/>
                <a:cs typeface="Arial" panose="020B0604020202020204" pitchFamily="34" charset="0"/>
              </a:rPr>
              <a:t>Wasiyyat</a:t>
            </a:r>
            <a:r>
              <a:rPr lang="en-US" sz="2400" i="1" dirty="0">
                <a:ea typeface="Calibri" panose="020F0502020204030204" pitchFamily="34" charset="0"/>
                <a:cs typeface="Arial" panose="020B0604020202020204" pitchFamily="34" charset="0"/>
              </a:rPr>
              <a:t>)</a:t>
            </a:r>
            <a:endParaRPr lang="en-US" sz="2400" dirty="0">
              <a:effectLst/>
              <a:ea typeface="Calibri" panose="020F0502020204030204" pitchFamily="34" charset="0"/>
              <a:cs typeface="Arial" panose="020B0604020202020204" pitchFamily="34" charset="0"/>
            </a:endParaRPr>
          </a:p>
        </p:txBody>
      </p:sp>
      <p:sp>
        <p:nvSpPr>
          <p:cNvPr id="4" name="Rectangle 3"/>
          <p:cNvSpPr/>
          <p:nvPr/>
        </p:nvSpPr>
        <p:spPr>
          <a:xfrm>
            <a:off x="3983713" y="436398"/>
            <a:ext cx="4410631" cy="523220"/>
          </a:xfrm>
          <a:prstGeom prst="rect">
            <a:avLst/>
          </a:prstGeom>
        </p:spPr>
        <p:txBody>
          <a:bodyPr wrap="none">
            <a:spAutoFit/>
          </a:bodyPr>
          <a:lstStyle/>
          <a:p>
            <a:r>
              <a:rPr lang="en-US" sz="2800" b="1" dirty="0" smtClean="0">
                <a:solidFill>
                  <a:schemeClr val="bg1"/>
                </a:solidFill>
              </a:rPr>
              <a:t>It’s a blessing to do </a:t>
            </a:r>
            <a:r>
              <a:rPr lang="en-US" sz="2800" b="1" dirty="0" err="1" smtClean="0">
                <a:solidFill>
                  <a:schemeClr val="bg1"/>
                </a:solidFill>
              </a:rPr>
              <a:t>Waisyat</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116696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76045"/>
            <a:ext cx="7886700" cy="4430395"/>
          </a:xfrm>
        </p:spPr>
        <p:txBody>
          <a:bodyPr>
            <a:noAutofit/>
          </a:bodyPr>
          <a:lstStyle/>
          <a:p>
            <a:pPr marL="0" lvl="0" indent="0">
              <a:buNone/>
            </a:pPr>
            <a:r>
              <a:rPr lang="en-US" sz="2400" b="1" dirty="0" smtClean="0"/>
              <a:t>Holy Quran teaches the best prayers</a:t>
            </a:r>
          </a:p>
          <a:p>
            <a:pPr marL="0" indent="0">
              <a:buNone/>
            </a:pPr>
            <a:r>
              <a:rPr lang="en-US" sz="2400" dirty="0" smtClean="0"/>
              <a:t>Apart </a:t>
            </a:r>
            <a:r>
              <a:rPr lang="en-US" sz="2400" dirty="0"/>
              <a:t>from the Holy </a:t>
            </a:r>
            <a:r>
              <a:rPr lang="en-US" sz="2400" dirty="0" smtClean="0"/>
              <a:t>Quran, </a:t>
            </a:r>
            <a:r>
              <a:rPr lang="en-US" sz="2400" dirty="0"/>
              <a:t>what book is there at the very outset which has taught its readers a prayer like </a:t>
            </a:r>
            <a:r>
              <a:rPr lang="en-US" sz="2400" dirty="0" smtClean="0"/>
              <a:t>‘Guide </a:t>
            </a:r>
            <a:r>
              <a:rPr lang="en-US" sz="2400" dirty="0"/>
              <a:t>us to the right path, the path of those on whom Thou has bestowed Thy </a:t>
            </a:r>
            <a:r>
              <a:rPr lang="en-US" sz="2400" dirty="0" smtClean="0"/>
              <a:t>blessings’, </a:t>
            </a:r>
            <a:r>
              <a:rPr lang="en-US" sz="2400" dirty="0"/>
              <a:t>and has thus held out to them a great hope, </a:t>
            </a:r>
            <a:r>
              <a:rPr lang="en-US" sz="2400" dirty="0" smtClean="0"/>
              <a:t>namely, </a:t>
            </a:r>
            <a:r>
              <a:rPr lang="en-US" sz="2400" dirty="0"/>
              <a:t>the hope of the way being shown to them to the attainment of those blessings which were bestowed on those who were of the Prophets, the </a:t>
            </a:r>
            <a:r>
              <a:rPr lang="en-US" sz="2400" dirty="0" err="1" smtClean="0"/>
              <a:t>Sadiqeen</a:t>
            </a:r>
            <a:r>
              <a:rPr lang="en-US" sz="2400" dirty="0" smtClean="0"/>
              <a:t>, </a:t>
            </a:r>
            <a:r>
              <a:rPr lang="en-US" sz="2400" dirty="0"/>
              <a:t>the </a:t>
            </a:r>
            <a:r>
              <a:rPr lang="en-US" sz="2400" dirty="0" err="1" smtClean="0"/>
              <a:t>Shohada’a</a:t>
            </a:r>
            <a:r>
              <a:rPr lang="en-US" sz="2400" dirty="0" smtClean="0"/>
              <a:t>, </a:t>
            </a:r>
            <a:r>
              <a:rPr lang="en-US" sz="2400" dirty="0"/>
              <a:t>and the </a:t>
            </a:r>
            <a:r>
              <a:rPr lang="en-US" sz="2400" dirty="0" err="1"/>
              <a:t>Saliheen</a:t>
            </a:r>
            <a:r>
              <a:rPr lang="en-US" sz="2400" dirty="0"/>
              <a:t>. </a:t>
            </a:r>
            <a:r>
              <a:rPr lang="en-US" sz="2400" dirty="0" smtClean="0"/>
              <a:t>Therefore, </a:t>
            </a:r>
            <a:r>
              <a:rPr lang="en-US" sz="2400" dirty="0"/>
              <a:t>elevate your resolve, and do not reject this invitation of the Quran when it calls you to work for the attainment of the blessings given to the earlier </a:t>
            </a:r>
            <a:r>
              <a:rPr lang="en-US" sz="2400" dirty="0" smtClean="0"/>
              <a:t>people.</a:t>
            </a:r>
            <a:endParaRPr lang="en-US" sz="2400" dirty="0"/>
          </a:p>
          <a:p>
            <a:pPr marL="0" indent="0" algn="r">
              <a:buNone/>
            </a:pPr>
            <a:r>
              <a:rPr lang="en-US" sz="2400" dirty="0"/>
              <a:t>(Our teachings page </a:t>
            </a:r>
            <a:r>
              <a:rPr lang="en-US" sz="2400" dirty="0" smtClean="0"/>
              <a:t>21)</a:t>
            </a:r>
            <a:endParaRPr lang="en-US" sz="2400" dirty="0"/>
          </a:p>
        </p:txBody>
      </p:sp>
      <p:sp>
        <p:nvSpPr>
          <p:cNvPr id="2" name="Rectangle 1"/>
          <p:cNvSpPr/>
          <p:nvPr/>
        </p:nvSpPr>
        <p:spPr>
          <a:xfrm>
            <a:off x="3488762" y="394454"/>
            <a:ext cx="5541902"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Quran </a:t>
            </a:r>
            <a:r>
              <a:rPr lang="en-US" sz="2800" b="1" dirty="0" smtClean="0">
                <a:solidFill>
                  <a:schemeClr val="bg1"/>
                </a:solidFill>
              </a:rPr>
              <a:t>regularly?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4</a:t>
            </a:fld>
            <a:endParaRPr lang="en-US"/>
          </a:p>
        </p:txBody>
      </p:sp>
    </p:spTree>
    <p:extLst>
      <p:ext uri="{BB962C8B-B14F-4D97-AF65-F5344CB8AC3E}">
        <p14:creationId xmlns:p14="http://schemas.microsoft.com/office/powerpoint/2010/main" val="340986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 y="1244129"/>
            <a:ext cx="8458200" cy="4430395"/>
          </a:xfrm>
        </p:spPr>
        <p:txBody>
          <a:bodyPr>
            <a:noAutofit/>
          </a:bodyPr>
          <a:lstStyle/>
          <a:p>
            <a:pPr marL="0" indent="0">
              <a:buNone/>
            </a:pPr>
            <a:r>
              <a:rPr lang="en-US" sz="2000" b="1" u="sng" dirty="0" err="1"/>
              <a:t>Salat</a:t>
            </a:r>
            <a:r>
              <a:rPr lang="en-US" sz="2000" b="1" u="sng" dirty="0"/>
              <a:t> Centers</a:t>
            </a:r>
            <a:endParaRPr lang="en-US" sz="2000" dirty="0"/>
          </a:p>
          <a:p>
            <a:pPr marL="0" indent="0">
              <a:buNone/>
            </a:pPr>
            <a:r>
              <a:rPr lang="en-US" sz="2000" dirty="0"/>
              <a:t>Many Ahmadis living in the Western countries live 15-20 miles from Masjid, but still make the effort to go to Masjid to offer </a:t>
            </a:r>
            <a:r>
              <a:rPr lang="en-US" sz="2000" dirty="0" err="1"/>
              <a:t>salat</a:t>
            </a:r>
            <a:r>
              <a:rPr lang="en-US" sz="2000" dirty="0"/>
              <a:t> in congregation. If everyone who possesses a car utilizes it for worldly matters, uses it for gaining God’s please, then the purpose of these vehicles will become the service of Islam and the individual will gain both worldly and religious rewards. Wherever it is not possible to go to Masjid, a few Ahmadis living close by should organize to get together in one home to offer prayers in congregation. And those Ahmadis living in isolated areas should make arrangements within the household to offer prayers in congregation with family members. The children will also learn the importance of </a:t>
            </a:r>
            <a:r>
              <a:rPr lang="en-US" sz="2000" dirty="0" err="1"/>
              <a:t>salat</a:t>
            </a:r>
            <a:r>
              <a:rPr lang="en-US" sz="2000" dirty="0"/>
              <a:t> in this manner. Such arrangements will also safeguard the children from getting involved in other activities outside the home</a:t>
            </a:r>
            <a:r>
              <a:rPr lang="en-US" sz="2000" dirty="0" smtClean="0"/>
              <a:t>.</a:t>
            </a:r>
          </a:p>
          <a:p>
            <a:pPr marL="0" indent="0" algn="r">
              <a:buNone/>
            </a:pPr>
            <a:r>
              <a:rPr lang="en-US" sz="2000" dirty="0" smtClean="0"/>
              <a:t>(</a:t>
            </a:r>
            <a:r>
              <a:rPr lang="en-US" sz="2000" dirty="0"/>
              <a:t>Friday Sermon of </a:t>
            </a:r>
            <a:r>
              <a:rPr lang="en-US" sz="2000" dirty="0" err="1"/>
              <a:t>Hadhrat</a:t>
            </a:r>
            <a:r>
              <a:rPr lang="en-US" sz="2000" dirty="0"/>
              <a:t> </a:t>
            </a:r>
            <a:r>
              <a:rPr lang="en-US" sz="2000" dirty="0" err="1"/>
              <a:t>Khalifatul</a:t>
            </a:r>
            <a:r>
              <a:rPr lang="en-US" sz="2000" dirty="0"/>
              <a:t> </a:t>
            </a:r>
            <a:r>
              <a:rPr lang="en-US" sz="2000" dirty="0" err="1"/>
              <a:t>Masih</a:t>
            </a:r>
            <a:r>
              <a:rPr lang="en-US" sz="2000" dirty="0"/>
              <a:t> V </a:t>
            </a:r>
            <a:r>
              <a:rPr lang="en-US" sz="2000" dirty="0" smtClean="0"/>
              <a:t>(aba), </a:t>
            </a:r>
            <a:r>
              <a:rPr lang="en-US" sz="2000" dirty="0"/>
              <a:t>June 22, 2012)</a:t>
            </a:r>
          </a:p>
        </p:txBody>
      </p:sp>
      <p:sp>
        <p:nvSpPr>
          <p:cNvPr id="2" name="Rectangle 1"/>
          <p:cNvSpPr/>
          <p:nvPr/>
        </p:nvSpPr>
        <p:spPr>
          <a:xfrm>
            <a:off x="3477723" y="381836"/>
            <a:ext cx="5548891" cy="523220"/>
          </a:xfrm>
          <a:prstGeom prst="rect">
            <a:avLst/>
          </a:prstGeom>
        </p:spPr>
        <p:txBody>
          <a:bodyPr wrap="none">
            <a:spAutoFit/>
          </a:bodyPr>
          <a:lstStyle/>
          <a:p>
            <a:r>
              <a:rPr lang="en-US" sz="2800" b="1" dirty="0" smtClean="0">
                <a:solidFill>
                  <a:schemeClr val="bg1"/>
                </a:solidFill>
              </a:rPr>
              <a:t>Watching Our Congregational </a:t>
            </a:r>
            <a:r>
              <a:rPr lang="en-US" sz="2800" b="1" dirty="0" err="1" smtClean="0">
                <a:solidFill>
                  <a:schemeClr val="bg1"/>
                </a:solidFill>
              </a:rPr>
              <a:t>Salat</a:t>
            </a:r>
            <a:r>
              <a:rPr lang="en-US" sz="2800" b="1" dirty="0">
                <a:solidFill>
                  <a:schemeClr val="bg1"/>
                </a:solidFill>
              </a:rPr>
              <a:t>!</a:t>
            </a:r>
          </a:p>
        </p:txBody>
      </p:sp>
      <p:sp>
        <p:nvSpPr>
          <p:cNvPr id="4" name="Slide Number Placeholder 3"/>
          <p:cNvSpPr>
            <a:spLocks noGrp="1"/>
          </p:cNvSpPr>
          <p:nvPr>
            <p:ph type="sldNum" sz="quarter" idx="12"/>
          </p:nvPr>
        </p:nvSpPr>
        <p:spPr/>
        <p:txBody>
          <a:bodyPr/>
          <a:lstStyle/>
          <a:p>
            <a:fld id="{D64212AE-C6D7-4DAE-B05A-60F3647E62E0}" type="slidenum">
              <a:rPr lang="en-US" smtClean="0"/>
              <a:t>5</a:t>
            </a:fld>
            <a:endParaRPr lang="en-US"/>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600" y="1539240"/>
            <a:ext cx="8339320" cy="4467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How to prepare ourselves and </a:t>
            </a:r>
            <a:r>
              <a:rPr lang="en-US" sz="4800" dirty="0" smtClean="0">
                <a:solidFill>
                  <a:schemeClr val="tx1"/>
                </a:solidFill>
              </a:rPr>
              <a:t>our </a:t>
            </a:r>
            <a:r>
              <a:rPr lang="en-US" sz="4800" dirty="0">
                <a:solidFill>
                  <a:schemeClr val="tx1"/>
                </a:solidFill>
              </a:rPr>
              <a:t>families to differentiate between cultural and Islamic values to ward off peer pressure?</a:t>
            </a:r>
          </a:p>
        </p:txBody>
      </p:sp>
      <p:sp>
        <p:nvSpPr>
          <p:cNvPr id="2" name="Slide Number Placeholder 1"/>
          <p:cNvSpPr>
            <a:spLocks noGrp="1"/>
          </p:cNvSpPr>
          <p:nvPr>
            <p:ph type="sldNum" sz="quarter" idx="12"/>
          </p:nvPr>
        </p:nvSpPr>
        <p:spPr/>
        <p:txBody>
          <a:bodyPr/>
          <a:lstStyle/>
          <a:p>
            <a:fld id="{D64212AE-C6D7-4DAE-B05A-60F3647E62E0}" type="slidenum">
              <a:rPr lang="en-US" smtClean="0"/>
              <a:t>6</a:t>
            </a:fld>
            <a:endParaRPr lang="en-US"/>
          </a:p>
        </p:txBody>
      </p:sp>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901" y="1645943"/>
            <a:ext cx="3813225" cy="4154984"/>
          </a:xfrm>
          <a:prstGeom prst="rect">
            <a:avLst/>
          </a:prstGeom>
        </p:spPr>
        <p:txBody>
          <a:bodyPr wrap="square">
            <a:spAutoFit/>
          </a:bodyPr>
          <a:lstStyle/>
          <a:p>
            <a:r>
              <a:rPr lang="en-US" sz="2400" dirty="0"/>
              <a:t>[2:139] </a:t>
            </a:r>
            <a:r>
              <a:rPr lang="en-US" sz="2400" i="1" dirty="0"/>
              <a:t>Say, ‘We will adopt</a:t>
            </a:r>
            <a:r>
              <a:rPr lang="en-US" sz="2400" dirty="0"/>
              <a:t> the religion of Allah; and who is better than Allah in </a:t>
            </a:r>
            <a:r>
              <a:rPr lang="en-US" sz="2400" i="1" dirty="0"/>
              <a:t>teaching </a:t>
            </a:r>
            <a:r>
              <a:rPr lang="en-US" sz="2400" dirty="0"/>
              <a:t>religion, and Him alone do we worship.’</a:t>
            </a:r>
          </a:p>
          <a:p>
            <a:endParaRPr lang="en-US" sz="2400" b="1" dirty="0"/>
          </a:p>
          <a:p>
            <a:r>
              <a:rPr lang="en-US" sz="2400" dirty="0"/>
              <a:t>[6:83] Those who believe and mix not up their belief with injustice — it is they who shall have peace, and who are rightly guided</a:t>
            </a:r>
            <a:endParaRPr lang="en-US" sz="2400" b="1" dirty="0"/>
          </a:p>
        </p:txBody>
      </p:sp>
      <p:sp>
        <p:nvSpPr>
          <p:cNvPr id="6" name="TextBox 5"/>
          <p:cNvSpPr txBox="1"/>
          <p:nvPr/>
        </p:nvSpPr>
        <p:spPr>
          <a:xfrm>
            <a:off x="4683505" y="1027734"/>
            <a:ext cx="3723070" cy="400110"/>
          </a:xfrm>
          <a:prstGeom prst="rect">
            <a:avLst/>
          </a:prstGeom>
          <a:noFill/>
        </p:spPr>
        <p:txBody>
          <a:bodyPr wrap="none" rtlCol="0">
            <a:spAutoFit/>
          </a:bodyPr>
          <a:lstStyle/>
          <a:p>
            <a:r>
              <a:rPr lang="en-US" sz="2000" dirty="0"/>
              <a:t>Click             to listen the recitation</a:t>
            </a:r>
          </a:p>
        </p:txBody>
      </p:sp>
      <p:pic>
        <p:nvPicPr>
          <p:cNvPr id="1026" name="Picture 2" descr="http://www.alislam.org/quran/search2/verses/002-13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4520" y="2286317"/>
            <a:ext cx="3571875" cy="1019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lislam.org/quran/search2/verses/006-08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6419" y="3818572"/>
            <a:ext cx="364807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2" name="2_139_6_8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1">
                <a:tint val="45000"/>
                <a:satMod val="400000"/>
              </a:schemeClr>
            </a:duotone>
          </a:blip>
          <a:stretch>
            <a:fillRect/>
          </a:stretch>
        </p:blipFill>
        <p:spPr>
          <a:xfrm>
            <a:off x="5389245" y="969661"/>
            <a:ext cx="516255" cy="516255"/>
          </a:xfrm>
          <a:prstGeom prst="rect">
            <a:avLst/>
          </a:prstGeom>
        </p:spPr>
      </p:pic>
      <p:sp>
        <p:nvSpPr>
          <p:cNvPr id="3" name="Slide Number Placeholder 2"/>
          <p:cNvSpPr>
            <a:spLocks noGrp="1"/>
          </p:cNvSpPr>
          <p:nvPr>
            <p:ph type="sldNum" sz="quarter" idx="12"/>
          </p:nvPr>
        </p:nvSpPr>
        <p:spPr/>
        <p:txBody>
          <a:bodyPr/>
          <a:lstStyle/>
          <a:p>
            <a:fld id="{D64212AE-C6D7-4DAE-B05A-60F3647E62E0}" type="slidenum">
              <a:rPr lang="en-US" smtClean="0"/>
              <a:t>7</a:t>
            </a:fld>
            <a:endParaRPr lang="en-US"/>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123" y="1310641"/>
            <a:ext cx="7886700" cy="3219998"/>
          </a:xfrm>
        </p:spPr>
        <p:txBody>
          <a:bodyPr>
            <a:noAutofit/>
          </a:bodyPr>
          <a:lstStyle/>
          <a:p>
            <a:r>
              <a:rPr lang="en-US" sz="2800" dirty="0" smtClean="0">
                <a:solidFill>
                  <a:srgbClr val="000000"/>
                </a:solidFill>
                <a:latin typeface="+mn-lt"/>
              </a:rPr>
              <a:t>What do these two verses teach us about the topic i.e., mixing religion with culture or being affected by peer pressure?</a:t>
            </a:r>
            <a:endParaRPr lang="en-US" sz="2800" dirty="0">
              <a:solidFill>
                <a:srgbClr val="000000"/>
              </a:solidFill>
              <a:latin typeface="+mn-lt"/>
            </a:endParaRPr>
          </a:p>
        </p:txBody>
      </p:sp>
      <p:sp>
        <p:nvSpPr>
          <p:cNvPr id="6" name="TextBox 5"/>
          <p:cNvSpPr txBox="1"/>
          <p:nvPr/>
        </p:nvSpPr>
        <p:spPr>
          <a:xfrm>
            <a:off x="2047747" y="4675419"/>
            <a:ext cx="4734110" cy="707886"/>
          </a:xfrm>
          <a:prstGeom prst="rect">
            <a:avLst/>
          </a:prstGeom>
          <a:noFill/>
        </p:spPr>
        <p:txBody>
          <a:bodyPr wrap="square" rtlCol="0">
            <a:spAutoFit/>
          </a:bodyPr>
          <a:lstStyle/>
          <a:p>
            <a:pPr algn="ctr"/>
            <a:r>
              <a:rPr lang="en-US" sz="4000" dirty="0" smtClean="0">
                <a:solidFill>
                  <a:srgbClr val="000000"/>
                </a:solidFill>
              </a:rPr>
              <a:t>Share your thoughts</a:t>
            </a:r>
            <a:endParaRPr lang="en-US" sz="4000" dirty="0">
              <a:solidFill>
                <a:srgbClr val="00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8</a:t>
            </a:fld>
            <a:endParaRPr lang="en-US"/>
          </a:p>
        </p:txBody>
      </p:sp>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090" y="1289825"/>
            <a:ext cx="7637710" cy="4154984"/>
          </a:xfrm>
          <a:prstGeom prst="rect">
            <a:avLst/>
          </a:prstGeom>
        </p:spPr>
        <p:txBody>
          <a:bodyPr wrap="square">
            <a:spAutoFit/>
          </a:bodyPr>
          <a:lstStyle/>
          <a:p>
            <a:r>
              <a:rPr lang="en-US" sz="2400" b="1" dirty="0" smtClean="0"/>
              <a:t>Beware</a:t>
            </a:r>
            <a:r>
              <a:rPr lang="en-US" sz="2400" b="1" dirty="0"/>
              <a:t>! Having seen other nations, how they have attained a considerable measure of success in their </a:t>
            </a:r>
            <a:r>
              <a:rPr lang="en-US" sz="2400" b="1" dirty="0" smtClean="0"/>
              <a:t>worldly </a:t>
            </a:r>
            <a:r>
              <a:rPr lang="en-US" sz="2400" b="1" dirty="0"/>
              <a:t>plans, you should not wish to follow in their footsteps. Listen carefully and take heed that they are aliens to and unmindful of that God who calls to all </a:t>
            </a:r>
            <a:r>
              <a:rPr lang="en-US" sz="2400" b="1" dirty="0" smtClean="0"/>
              <a:t>towards Himself</a:t>
            </a:r>
            <a:r>
              <a:rPr lang="en-US" sz="2400" b="1" dirty="0"/>
              <a:t>. What is their god but a frail human being, this being the reason why they have been left in such a complacent error. I do not wish to stop you for striving for worldly good, but you should </a:t>
            </a:r>
            <a:r>
              <a:rPr lang="en-US" sz="2400" b="1" dirty="0" smtClean="0"/>
              <a:t>not follow </a:t>
            </a:r>
            <a:r>
              <a:rPr lang="en-US" sz="2400" b="1" dirty="0"/>
              <a:t>the  ways of those who think this present world is all in all.</a:t>
            </a:r>
            <a:endParaRPr lang="en-US" sz="2400" dirty="0"/>
          </a:p>
          <a:p>
            <a:pPr algn="r"/>
            <a:r>
              <a:rPr lang="en-US" sz="2400" dirty="0" smtClean="0"/>
              <a:t>(Our Teachings, page 13)</a:t>
            </a:r>
            <a:endParaRPr lang="en-US" sz="2400" dirty="0"/>
          </a:p>
        </p:txBody>
      </p:sp>
      <p:sp>
        <p:nvSpPr>
          <p:cNvPr id="3" name="TextBox 6"/>
          <p:cNvSpPr txBox="1"/>
          <p:nvPr/>
        </p:nvSpPr>
        <p:spPr>
          <a:xfrm>
            <a:off x="3572102" y="424487"/>
            <a:ext cx="552101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the Promised Messiah (as)</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9</a:t>
            </a:fld>
            <a:endParaRPr lang="en-US"/>
          </a:p>
        </p:txBody>
      </p:sp>
    </p:spTree>
    <p:extLst>
      <p:ext uri="{BB962C8B-B14F-4D97-AF65-F5344CB8AC3E}">
        <p14:creationId xmlns:p14="http://schemas.microsoft.com/office/powerpoint/2010/main" val="3294069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4728</TotalTime>
  <Words>2316</Words>
  <Application>Microsoft Office PowerPoint</Application>
  <PresentationFormat>On-screen Show (4:3)</PresentationFormat>
  <Paragraphs>182</Paragraphs>
  <Slides>28</Slides>
  <Notes>14</Notes>
  <HiddenSlides>0</HiddenSlides>
  <MMClips>2</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What do these two verses teach us about the topic i.e., mixing religion with culture or being affected by peer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stand?</vt:lpstr>
      <vt:lpstr>How to Improve?</vt:lpstr>
      <vt:lpstr>PowerPoint Presentation</vt:lpstr>
      <vt:lpstr>What is Diabetes Mellitus</vt:lpstr>
      <vt:lpstr>Complications of Diabetes</vt:lpstr>
      <vt:lpstr>How do I manage Diabetes?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218</cp:revision>
  <dcterms:created xsi:type="dcterms:W3CDTF">2015-11-01T03:33:14Z</dcterms:created>
  <dcterms:modified xsi:type="dcterms:W3CDTF">2017-02-06T00:21:51Z</dcterms:modified>
</cp:coreProperties>
</file>